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th-TH"/>
    </a:defPPr>
    <a:lvl1pPr algn="l" rtl="0" fontAlgn="base">
      <a:spcBef>
        <a:spcPct val="0"/>
      </a:spcBef>
      <a:spcAft>
        <a:spcPct val="0"/>
      </a:spcAft>
      <a:defRPr sz="2800" kern="1200">
        <a:solidFill>
          <a:schemeClr val="tx1"/>
        </a:solidFill>
        <a:latin typeface="Arial" pitchFamily="34" charset="0"/>
        <a:ea typeface="+mn-ea"/>
        <a:cs typeface="Angsana New" pitchFamily="18" charset="-34"/>
      </a:defRPr>
    </a:lvl1pPr>
    <a:lvl2pPr marL="457200" algn="l" rtl="0" fontAlgn="base">
      <a:spcBef>
        <a:spcPct val="0"/>
      </a:spcBef>
      <a:spcAft>
        <a:spcPct val="0"/>
      </a:spcAft>
      <a:defRPr sz="2800" kern="1200">
        <a:solidFill>
          <a:schemeClr val="tx1"/>
        </a:solidFill>
        <a:latin typeface="Arial" pitchFamily="34" charset="0"/>
        <a:ea typeface="+mn-ea"/>
        <a:cs typeface="Angsana New" pitchFamily="18" charset="-34"/>
      </a:defRPr>
    </a:lvl2pPr>
    <a:lvl3pPr marL="914400" algn="l" rtl="0" fontAlgn="base">
      <a:spcBef>
        <a:spcPct val="0"/>
      </a:spcBef>
      <a:spcAft>
        <a:spcPct val="0"/>
      </a:spcAft>
      <a:defRPr sz="2800" kern="1200">
        <a:solidFill>
          <a:schemeClr val="tx1"/>
        </a:solidFill>
        <a:latin typeface="Arial" pitchFamily="34" charset="0"/>
        <a:ea typeface="+mn-ea"/>
        <a:cs typeface="Angsana New" pitchFamily="18" charset="-34"/>
      </a:defRPr>
    </a:lvl3pPr>
    <a:lvl4pPr marL="1371600" algn="l" rtl="0" fontAlgn="base">
      <a:spcBef>
        <a:spcPct val="0"/>
      </a:spcBef>
      <a:spcAft>
        <a:spcPct val="0"/>
      </a:spcAft>
      <a:defRPr sz="2800" kern="1200">
        <a:solidFill>
          <a:schemeClr val="tx1"/>
        </a:solidFill>
        <a:latin typeface="Arial" pitchFamily="34" charset="0"/>
        <a:ea typeface="+mn-ea"/>
        <a:cs typeface="Angsana New" pitchFamily="18" charset="-34"/>
      </a:defRPr>
    </a:lvl4pPr>
    <a:lvl5pPr marL="1828800" algn="l" rtl="0" fontAlgn="base">
      <a:spcBef>
        <a:spcPct val="0"/>
      </a:spcBef>
      <a:spcAft>
        <a:spcPct val="0"/>
      </a:spcAft>
      <a:defRPr sz="2800" kern="1200">
        <a:solidFill>
          <a:schemeClr val="tx1"/>
        </a:solidFill>
        <a:latin typeface="Arial" pitchFamily="34" charset="0"/>
        <a:ea typeface="+mn-ea"/>
        <a:cs typeface="Angsana New" pitchFamily="18" charset="-34"/>
      </a:defRPr>
    </a:lvl5pPr>
    <a:lvl6pPr marL="2286000" algn="l" defTabSz="914400" rtl="0" eaLnBrk="1" latinLnBrk="0" hangingPunct="1">
      <a:defRPr sz="2800" kern="1200">
        <a:solidFill>
          <a:schemeClr val="tx1"/>
        </a:solidFill>
        <a:latin typeface="Arial" pitchFamily="34" charset="0"/>
        <a:ea typeface="+mn-ea"/>
        <a:cs typeface="Angsana New" pitchFamily="18" charset="-34"/>
      </a:defRPr>
    </a:lvl6pPr>
    <a:lvl7pPr marL="2743200" algn="l" defTabSz="914400" rtl="0" eaLnBrk="1" latinLnBrk="0" hangingPunct="1">
      <a:defRPr sz="2800" kern="1200">
        <a:solidFill>
          <a:schemeClr val="tx1"/>
        </a:solidFill>
        <a:latin typeface="Arial" pitchFamily="34" charset="0"/>
        <a:ea typeface="+mn-ea"/>
        <a:cs typeface="Angsana New" pitchFamily="18" charset="-34"/>
      </a:defRPr>
    </a:lvl7pPr>
    <a:lvl8pPr marL="3200400" algn="l" defTabSz="914400" rtl="0" eaLnBrk="1" latinLnBrk="0" hangingPunct="1">
      <a:defRPr sz="2800" kern="1200">
        <a:solidFill>
          <a:schemeClr val="tx1"/>
        </a:solidFill>
        <a:latin typeface="Arial" pitchFamily="34" charset="0"/>
        <a:ea typeface="+mn-ea"/>
        <a:cs typeface="Angsana New" pitchFamily="18" charset="-34"/>
      </a:defRPr>
    </a:lvl8pPr>
    <a:lvl9pPr marL="3657600" algn="l" defTabSz="914400" rtl="0" eaLnBrk="1" latinLnBrk="0" hangingPunct="1">
      <a:defRPr sz="2800" kern="1200">
        <a:solidFill>
          <a:schemeClr val="tx1"/>
        </a:solidFill>
        <a:latin typeface="Arial"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03" autoAdjust="0"/>
  </p:normalViewPr>
  <p:slideViewPr>
    <p:cSldViewPr showGuides="1">
      <p:cViewPr>
        <p:scale>
          <a:sx n="90" d="100"/>
          <a:sy n="90" d="100"/>
        </p:scale>
        <p:origin x="138" y="9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7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C6CAE2E4-492E-41BA-A8B1-CAE9D1A1CB45}" type="datetimeFigureOut">
              <a:rPr lang="en-US"/>
              <a:pPr>
                <a:defRPr/>
              </a:pPr>
              <a:t>7/19/2012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8CF4D6D1-6B74-4D2C-ABAB-2D3EA48E14A9}" type="slidenum">
              <a:rPr lang="en-US"/>
              <a:pPr>
                <a:defRPr/>
              </a:pPr>
              <a:t>‹#›</a:t>
            </a:fld>
            <a:endParaRPr lang="en-US"/>
          </a:p>
        </p:txBody>
      </p:sp>
    </p:spTree>
    <p:extLst>
      <p:ext uri="{BB962C8B-B14F-4D97-AF65-F5344CB8AC3E}">
        <p14:creationId xmlns:p14="http://schemas.microsoft.com/office/powerpoint/2010/main" val="19525802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&lt;div class=“drag-and-drop”&gt;</a:t>
            </a:r>
          </a:p>
          <a:p>
            <a:r>
              <a:rPr lang="en-US" dirty="0" smtClean="0"/>
              <a:t>	&lt;</a:t>
            </a:r>
            <a:r>
              <a:rPr lang="en-US" dirty="0" err="1" smtClean="0"/>
              <a:t>img</a:t>
            </a:r>
            <a:r>
              <a:rPr lang="en-US" dirty="0" smtClean="0"/>
              <a:t> class=“icon” </a:t>
            </a:r>
            <a:r>
              <a:rPr lang="en-US" dirty="0" err="1" smtClean="0"/>
              <a:t>draggable</a:t>
            </a:r>
            <a:r>
              <a:rPr lang="en-US" dirty="0" smtClean="0"/>
              <a:t>=“true” </a:t>
            </a:r>
            <a:r>
              <a:rPr lang="en-US" dirty="0" err="1" smtClean="0"/>
              <a:t>src</a:t>
            </a:r>
            <a:r>
              <a:rPr lang="en-US" dirty="0" smtClean="0"/>
              <a:t>=“images/opera.png”&gt;</a:t>
            </a:r>
          </a:p>
          <a:p>
            <a:r>
              <a:rPr lang="en-US" dirty="0" smtClean="0"/>
              <a:t>&lt;/div&gt;</a:t>
            </a:r>
          </a:p>
          <a:p>
            <a:r>
              <a:rPr lang="en-US" dirty="0" smtClean="0"/>
              <a:t>&lt;output</a:t>
            </a:r>
            <a:r>
              <a:rPr lang="en-US" baseline="0" dirty="0" smtClean="0"/>
              <a:t> id=“log”&gt;&lt;/output&gt;</a:t>
            </a:r>
          </a:p>
          <a:p>
            <a:endParaRPr lang="en-US" baseline="0" dirty="0" smtClean="0"/>
          </a:p>
          <a:p>
            <a:r>
              <a:rPr lang="en-US" baseline="0" dirty="0" err="1" smtClean="0"/>
              <a:t>netscape</a:t>
            </a:r>
            <a:r>
              <a:rPr lang="en-US" baseline="0" dirty="0" smtClean="0"/>
              <a:t> chrome </a:t>
            </a:r>
            <a:r>
              <a:rPr lang="en-US" baseline="0" dirty="0" err="1" smtClean="0"/>
              <a:t>ie</a:t>
            </a:r>
            <a:r>
              <a:rPr lang="en-US" baseline="0" dirty="0" smtClean="0"/>
              <a:t> mosaic </a:t>
            </a:r>
            <a:r>
              <a:rPr lang="en-US" baseline="0" dirty="0" err="1" smtClean="0"/>
              <a:t>firefox</a:t>
            </a:r>
            <a:r>
              <a:rPr lang="en-US" baseline="0" dirty="0" smtClean="0"/>
              <a:t> safari</a:t>
            </a:r>
            <a:endParaRPr lang="th-TH" dirty="0"/>
          </a:p>
        </p:txBody>
      </p:sp>
      <p:sp>
        <p:nvSpPr>
          <p:cNvPr id="4" name="Slide Number Placeholder 3"/>
          <p:cNvSpPr>
            <a:spLocks noGrp="1"/>
          </p:cNvSpPr>
          <p:nvPr>
            <p:ph type="sldNum" sz="quarter" idx="10"/>
          </p:nvPr>
        </p:nvSpPr>
        <p:spPr/>
        <p:txBody>
          <a:bodyPr/>
          <a:lstStyle/>
          <a:p>
            <a:pPr>
              <a:defRPr/>
            </a:pPr>
            <a:fld id="{8CF4D6D1-6B74-4D2C-ABAB-2D3EA48E14A9}" type="slidenum">
              <a:rPr lang="en-US" smtClean="0"/>
              <a:pPr>
                <a:defRPr/>
              </a:pPr>
              <a:t>18</a:t>
            </a:fld>
            <a:endParaRPr lang="en-US"/>
          </a:p>
        </p:txBody>
      </p:sp>
    </p:spTree>
    <p:extLst>
      <p:ext uri="{BB962C8B-B14F-4D97-AF65-F5344CB8AC3E}">
        <p14:creationId xmlns:p14="http://schemas.microsoft.com/office/powerpoint/2010/main" val="1701204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div.drag</a:t>
            </a:r>
            <a:r>
              <a:rPr lang="en-US" dirty="0" smtClean="0"/>
              <a:t>-and-drop{</a:t>
            </a:r>
          </a:p>
          <a:p>
            <a:r>
              <a:rPr lang="en-US" baseline="0" dirty="0" smtClean="0"/>
              <a:t>  display: block;</a:t>
            </a:r>
          </a:p>
          <a:p>
            <a:r>
              <a:rPr lang="en-US" baseline="0" dirty="0" smtClean="0"/>
              <a:t>  width: 500px;</a:t>
            </a:r>
          </a:p>
          <a:p>
            <a:r>
              <a:rPr lang="en-US" baseline="0" dirty="0" smtClean="0"/>
              <a:t>  border: 1px solid;</a:t>
            </a:r>
          </a:p>
          <a:p>
            <a:r>
              <a:rPr lang="en-US" baseline="0" dirty="0" smtClean="0"/>
              <a:t>  text-align: center;</a:t>
            </a:r>
            <a:endParaRPr lang="en-US" dirty="0" smtClean="0"/>
          </a:p>
          <a:p>
            <a:r>
              <a:rPr lang="en-US" dirty="0" smtClean="0"/>
              <a:t>}</a:t>
            </a:r>
          </a:p>
          <a:p>
            <a:r>
              <a:rPr lang="en-US" dirty="0" err="1" smtClean="0"/>
              <a:t>output#log</a:t>
            </a:r>
            <a:r>
              <a:rPr lang="en-US" dirty="0" smtClean="0"/>
              <a:t>{</a:t>
            </a:r>
          </a:p>
          <a:p>
            <a:r>
              <a:rPr lang="en-US" dirty="0" smtClean="0"/>
              <a:t>  margin-top: 20px;</a:t>
            </a:r>
          </a:p>
          <a:p>
            <a:r>
              <a:rPr lang="en-US" dirty="0" smtClean="0"/>
              <a:t>  height: 200px</a:t>
            </a:r>
          </a:p>
          <a:p>
            <a:r>
              <a:rPr lang="en-US" dirty="0" smtClean="0"/>
              <a:t>  width:</a:t>
            </a:r>
            <a:r>
              <a:rPr lang="en-US" baseline="0" dirty="0" smtClean="0"/>
              <a:t> 500px;</a:t>
            </a:r>
          </a:p>
          <a:p>
            <a:r>
              <a:rPr lang="en-US" baseline="0" dirty="0" smtClean="0"/>
              <a:t>  border: 1px solid black;</a:t>
            </a:r>
          </a:p>
          <a:p>
            <a:r>
              <a:rPr lang="en-US" baseline="0" dirty="0" smtClean="0"/>
              <a:t>  overflow: auto;</a:t>
            </a:r>
          </a:p>
          <a:p>
            <a:r>
              <a:rPr lang="en-US" baseline="0" dirty="0" smtClean="0"/>
              <a:t>  display: block;</a:t>
            </a:r>
            <a:endParaRPr lang="en-US" dirty="0" smtClean="0"/>
          </a:p>
          <a:p>
            <a:r>
              <a:rPr lang="en-US" dirty="0" smtClean="0"/>
              <a:t>}</a:t>
            </a:r>
          </a:p>
          <a:p>
            <a:r>
              <a:rPr lang="en-US" dirty="0" smtClean="0"/>
              <a:t>[</a:t>
            </a:r>
            <a:r>
              <a:rPr lang="en-US" dirty="0" err="1" smtClean="0"/>
              <a:t>draggable</a:t>
            </a:r>
            <a:r>
              <a:rPr lang="en-US" dirty="0" smtClean="0"/>
              <a:t>=true]{</a:t>
            </a:r>
          </a:p>
          <a:p>
            <a:r>
              <a:rPr lang="en-US" dirty="0" smtClean="0"/>
              <a:t>  cursor: move;</a:t>
            </a:r>
          </a:p>
          <a:p>
            <a:r>
              <a:rPr lang="en-US" dirty="0" smtClean="0"/>
              <a:t>}</a:t>
            </a:r>
          </a:p>
        </p:txBody>
      </p:sp>
      <p:sp>
        <p:nvSpPr>
          <p:cNvPr id="4" name="Slide Number Placeholder 3"/>
          <p:cNvSpPr>
            <a:spLocks noGrp="1"/>
          </p:cNvSpPr>
          <p:nvPr>
            <p:ph type="sldNum" sz="quarter" idx="10"/>
          </p:nvPr>
        </p:nvSpPr>
        <p:spPr/>
        <p:txBody>
          <a:bodyPr/>
          <a:lstStyle/>
          <a:p>
            <a:pPr>
              <a:defRPr/>
            </a:pPr>
            <a:fld id="{8CF4D6D1-6B74-4D2C-ABAB-2D3EA48E14A9}" type="slidenum">
              <a:rPr lang="en-US" smtClean="0"/>
              <a:pPr>
                <a:defRPr/>
              </a:pPr>
              <a:t>19</a:t>
            </a:fld>
            <a:endParaRPr lang="en-US"/>
          </a:p>
        </p:txBody>
      </p:sp>
    </p:spTree>
    <p:extLst>
      <p:ext uri="{BB962C8B-B14F-4D97-AF65-F5344CB8AC3E}">
        <p14:creationId xmlns:p14="http://schemas.microsoft.com/office/powerpoint/2010/main" val="1671026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draggable</a:t>
            </a:r>
            <a:r>
              <a:rPr lang="en-US" dirty="0" smtClean="0"/>
              <a:t>=true]”).each(function(){</a:t>
            </a:r>
          </a:p>
          <a:p>
            <a:r>
              <a:rPr lang="en-US" dirty="0" smtClean="0"/>
              <a:t>	</a:t>
            </a:r>
            <a:r>
              <a:rPr lang="en-US" dirty="0" err="1" smtClean="0"/>
              <a:t>this.addEventListener</a:t>
            </a:r>
            <a:r>
              <a:rPr lang="en-US" dirty="0" smtClean="0"/>
              <a:t>(“</a:t>
            </a:r>
            <a:r>
              <a:rPr lang="en-US" dirty="0" err="1" smtClean="0"/>
              <a:t>dragstart</a:t>
            </a:r>
            <a:r>
              <a:rPr lang="en-US" dirty="0" smtClean="0"/>
              <a:t>”, </a:t>
            </a:r>
            <a:r>
              <a:rPr lang="en-US" dirty="0" err="1" smtClean="0"/>
              <a:t>onDragStart</a:t>
            </a:r>
            <a:r>
              <a:rPr lang="en-US" dirty="0" smtClean="0"/>
              <a:t>, false);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r>
              <a:rPr lang="en-US" dirty="0" err="1" smtClean="0"/>
              <a:t>this.addEventListener</a:t>
            </a:r>
            <a:r>
              <a:rPr lang="en-US" dirty="0" smtClean="0"/>
              <a:t>(“</a:t>
            </a:r>
            <a:r>
              <a:rPr lang="en-US" dirty="0" err="1" smtClean="0"/>
              <a:t>dragend</a:t>
            </a:r>
            <a:r>
              <a:rPr lang="en-US" dirty="0" smtClean="0"/>
              <a:t>”, </a:t>
            </a:r>
            <a:r>
              <a:rPr lang="en-US" dirty="0" err="1" smtClean="0"/>
              <a:t>onDragEnd</a:t>
            </a:r>
            <a:r>
              <a:rPr lang="en-US" dirty="0" smtClean="0"/>
              <a:t>, false);</a:t>
            </a:r>
            <a:endParaRPr lang="en-US" dirty="0" smtClean="0"/>
          </a:p>
          <a:p>
            <a:r>
              <a:rPr lang="en-US" dirty="0" smtClean="0"/>
              <a:t>});</a:t>
            </a:r>
          </a:p>
          <a:p>
            <a:endParaRPr lang="en-US" dirty="0" smtClean="0"/>
          </a:p>
          <a:p>
            <a:r>
              <a:rPr lang="en-US" dirty="0" smtClean="0"/>
              <a:t>function</a:t>
            </a:r>
            <a:r>
              <a:rPr lang="en-US" baseline="0" dirty="0" smtClean="0"/>
              <a:t> </a:t>
            </a:r>
            <a:r>
              <a:rPr lang="en-US" baseline="0" dirty="0" err="1" smtClean="0"/>
              <a:t>onDragStart</a:t>
            </a:r>
            <a:r>
              <a:rPr lang="en-US" baseline="0" dirty="0" smtClean="0"/>
              <a:t>(event){</a:t>
            </a:r>
          </a:p>
          <a:p>
            <a:r>
              <a:rPr lang="en-US" baseline="0" dirty="0" smtClean="0"/>
              <a:t>	$(“</a:t>
            </a:r>
            <a:r>
              <a:rPr lang="en-US" baseline="0" dirty="0" err="1" smtClean="0"/>
              <a:t>output#log</a:t>
            </a:r>
            <a:r>
              <a:rPr lang="en-US" baseline="0" dirty="0" smtClean="0"/>
              <a:t>”).append(</a:t>
            </a:r>
            <a:r>
              <a:rPr lang="en-US" baseline="0" dirty="0" err="1" smtClean="0"/>
              <a:t>event.type</a:t>
            </a:r>
            <a:r>
              <a:rPr lang="en-US" baseline="0" dirty="0" smtClean="0"/>
              <a:t> + “&lt;</a:t>
            </a:r>
            <a:r>
              <a:rPr lang="en-US" baseline="0" dirty="0" err="1" smtClean="0"/>
              <a:t>br</a:t>
            </a:r>
            <a:r>
              <a:rPr lang="en-US" baseline="0" dirty="0" smtClean="0"/>
              <a:t>&gt;”);</a:t>
            </a:r>
          </a:p>
          <a:p>
            <a:r>
              <a:rPr lang="en-US" baseline="0" dirty="0" smtClean="0"/>
              <a:t>}</a:t>
            </a:r>
          </a:p>
          <a:p>
            <a:endParaRPr lang="en-US" baseline="0" dirty="0" smtClean="0"/>
          </a:p>
          <a:p>
            <a:r>
              <a:rPr lang="en-US" dirty="0" smtClean="0"/>
              <a:t>function</a:t>
            </a:r>
            <a:r>
              <a:rPr lang="en-US" baseline="0" dirty="0" smtClean="0"/>
              <a:t> </a:t>
            </a:r>
            <a:r>
              <a:rPr lang="en-US" baseline="0" dirty="0" err="1" smtClean="0"/>
              <a:t>onDragEnd</a:t>
            </a:r>
            <a:r>
              <a:rPr lang="en-US" baseline="0" dirty="0" smtClean="0"/>
              <a:t>(event){</a:t>
            </a:r>
          </a:p>
          <a:p>
            <a:r>
              <a:rPr lang="en-US" baseline="0" dirty="0" smtClean="0"/>
              <a:t>	$(“</a:t>
            </a:r>
            <a:r>
              <a:rPr lang="en-US" baseline="0" dirty="0" err="1" smtClean="0"/>
              <a:t>output#log</a:t>
            </a:r>
            <a:r>
              <a:rPr lang="en-US" baseline="0" dirty="0" smtClean="0"/>
              <a:t>”).append(</a:t>
            </a:r>
            <a:r>
              <a:rPr lang="en-US" baseline="0" dirty="0" err="1" smtClean="0"/>
              <a:t>event.type</a:t>
            </a:r>
            <a:r>
              <a:rPr lang="en-US" baseline="0" dirty="0" smtClean="0"/>
              <a:t> + “&lt;</a:t>
            </a:r>
            <a:r>
              <a:rPr lang="en-US" baseline="0" dirty="0" err="1" smtClean="0"/>
              <a:t>br</a:t>
            </a:r>
            <a:r>
              <a:rPr lang="en-US" baseline="0" dirty="0" smtClean="0"/>
              <a:t>&gt;”);</a:t>
            </a:r>
          </a:p>
          <a:p>
            <a:r>
              <a:rPr lang="en-US" baseline="0" dirty="0" smtClean="0"/>
              <a:t>}</a:t>
            </a:r>
            <a:endParaRPr lang="th-TH" dirty="0" smtClean="0"/>
          </a:p>
          <a:p>
            <a:endParaRPr lang="th-TH" dirty="0"/>
          </a:p>
        </p:txBody>
      </p:sp>
      <p:sp>
        <p:nvSpPr>
          <p:cNvPr id="4" name="Slide Number Placeholder 3"/>
          <p:cNvSpPr>
            <a:spLocks noGrp="1"/>
          </p:cNvSpPr>
          <p:nvPr>
            <p:ph type="sldNum" sz="quarter" idx="10"/>
          </p:nvPr>
        </p:nvSpPr>
        <p:spPr/>
        <p:txBody>
          <a:bodyPr/>
          <a:lstStyle/>
          <a:p>
            <a:pPr>
              <a:defRPr/>
            </a:pPr>
            <a:fld id="{8CF4D6D1-6B74-4D2C-ABAB-2D3EA48E14A9}" type="slidenum">
              <a:rPr lang="en-US" smtClean="0"/>
              <a:pPr>
                <a:defRPr/>
              </a:pPr>
              <a:t>21</a:t>
            </a:fld>
            <a:endParaRPr lang="en-US"/>
          </a:p>
        </p:txBody>
      </p:sp>
    </p:spTree>
    <p:extLst>
      <p:ext uri="{BB962C8B-B14F-4D97-AF65-F5344CB8AC3E}">
        <p14:creationId xmlns:p14="http://schemas.microsoft.com/office/powerpoint/2010/main" val="2030349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dropzone</a:t>
            </a:r>
            <a:endParaRPr lang="en-US" dirty="0" smtClean="0"/>
          </a:p>
          <a:p>
            <a:r>
              <a:rPr lang="en-US" dirty="0" smtClean="0"/>
              <a:t>{</a:t>
            </a:r>
          </a:p>
          <a:p>
            <a:r>
              <a:rPr lang="en-US" baseline="0" dirty="0" smtClean="0"/>
              <a:t>  display: inline-block;</a:t>
            </a:r>
          </a:p>
          <a:p>
            <a:r>
              <a:rPr lang="en-US" baseline="0" dirty="0" smtClean="0"/>
              <a:t>  width: 12px;</a:t>
            </a:r>
          </a:p>
          <a:p>
            <a:r>
              <a:rPr lang="en-US" baseline="0" dirty="0" smtClean="0"/>
              <a:t>  height: 48px;</a:t>
            </a:r>
            <a:endParaRPr lang="en-US" dirty="0" smtClean="0"/>
          </a:p>
          <a:p>
            <a:r>
              <a:rPr lang="en-US" dirty="0" smtClean="0"/>
              <a:t>}</a:t>
            </a:r>
          </a:p>
        </p:txBody>
      </p:sp>
      <p:sp>
        <p:nvSpPr>
          <p:cNvPr id="4" name="Slide Number Placeholder 3"/>
          <p:cNvSpPr>
            <a:spLocks noGrp="1"/>
          </p:cNvSpPr>
          <p:nvPr>
            <p:ph type="sldNum" sz="quarter" idx="10"/>
          </p:nvPr>
        </p:nvSpPr>
        <p:spPr/>
        <p:txBody>
          <a:bodyPr/>
          <a:lstStyle/>
          <a:p>
            <a:pPr>
              <a:defRPr/>
            </a:pPr>
            <a:fld id="{8CF4D6D1-6B74-4D2C-ABAB-2D3EA48E14A9}" type="slidenum">
              <a:rPr lang="en-US" smtClean="0"/>
              <a:pPr>
                <a:defRPr/>
              </a:pPr>
              <a:t>24</a:t>
            </a:fld>
            <a:endParaRPr lang="en-US"/>
          </a:p>
        </p:txBody>
      </p:sp>
    </p:spTree>
    <p:extLst>
      <p:ext uri="{BB962C8B-B14F-4D97-AF65-F5344CB8AC3E}">
        <p14:creationId xmlns:p14="http://schemas.microsoft.com/office/powerpoint/2010/main" val="354823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var</a:t>
            </a:r>
            <a:r>
              <a:rPr lang="en-US" dirty="0" smtClean="0"/>
              <a:t> data = $(this).</a:t>
            </a:r>
            <a:r>
              <a:rPr lang="en-US" dirty="0" err="1" smtClean="0"/>
              <a:t>attr</a:t>
            </a:r>
            <a:r>
              <a:rPr lang="en-US" dirty="0" smtClean="0"/>
              <a:t>(“title”);</a:t>
            </a:r>
          </a:p>
          <a:p>
            <a:r>
              <a:rPr lang="en-US" dirty="0" err="1" smtClean="0"/>
              <a:t>srcDragElement</a:t>
            </a:r>
            <a:r>
              <a:rPr lang="en-US" dirty="0" smtClean="0"/>
              <a:t> = this;</a:t>
            </a:r>
          </a:p>
          <a:p>
            <a:r>
              <a:rPr lang="en-US" dirty="0" err="1" smtClean="0"/>
              <a:t>event.dataTransfer.effectAllowed</a:t>
            </a:r>
            <a:r>
              <a:rPr lang="en-US" baseline="0" dirty="0" smtClean="0"/>
              <a:t> = “move”;</a:t>
            </a:r>
          </a:p>
          <a:p>
            <a:r>
              <a:rPr lang="en-US" baseline="0" dirty="0" err="1" smtClean="0"/>
              <a:t>event.dataTransfer.setData</a:t>
            </a:r>
            <a:r>
              <a:rPr lang="en-US" baseline="0" dirty="0" smtClean="0"/>
              <a:t>(“</a:t>
            </a:r>
            <a:r>
              <a:rPr lang="en-US" baseline="0" dirty="0" err="1" smtClean="0"/>
              <a:t>text”,data</a:t>
            </a:r>
            <a:r>
              <a:rPr lang="en-US" baseline="0" dirty="0" smtClean="0"/>
              <a:t>);</a:t>
            </a:r>
          </a:p>
          <a:p>
            <a:r>
              <a:rPr lang="en-US" dirty="0" smtClean="0"/>
              <a:t>$(“</a:t>
            </a:r>
            <a:r>
              <a:rPr lang="en-US" dirty="0" err="1" smtClean="0"/>
              <a:t>output#log</a:t>
            </a:r>
            <a:r>
              <a:rPr lang="en-US" dirty="0" smtClean="0"/>
              <a:t>”).append(</a:t>
            </a:r>
            <a:r>
              <a:rPr lang="en-US" dirty="0" err="1" smtClean="0"/>
              <a:t>event.type</a:t>
            </a:r>
            <a:r>
              <a:rPr lang="en-US" baseline="0" dirty="0" smtClean="0"/>
              <a:t> + “: “ + data + “&lt;</a:t>
            </a:r>
            <a:r>
              <a:rPr lang="en-US" baseline="0" dirty="0" err="1" smtClean="0"/>
              <a:t>br</a:t>
            </a:r>
            <a:r>
              <a:rPr lang="en-US" baseline="0" dirty="0" smtClean="0"/>
              <a:t>&gt;”);</a:t>
            </a:r>
            <a:endParaRPr lang="th-TH" dirty="0"/>
          </a:p>
        </p:txBody>
      </p:sp>
      <p:sp>
        <p:nvSpPr>
          <p:cNvPr id="4" name="Slide Number Placeholder 3"/>
          <p:cNvSpPr>
            <a:spLocks noGrp="1"/>
          </p:cNvSpPr>
          <p:nvPr>
            <p:ph type="sldNum" sz="quarter" idx="10"/>
          </p:nvPr>
        </p:nvSpPr>
        <p:spPr/>
        <p:txBody>
          <a:bodyPr/>
          <a:lstStyle/>
          <a:p>
            <a:pPr>
              <a:defRPr/>
            </a:pPr>
            <a:fld id="{8CF4D6D1-6B74-4D2C-ABAB-2D3EA48E14A9}" type="slidenum">
              <a:rPr lang="en-US" smtClean="0"/>
              <a:pPr>
                <a:defRPr/>
              </a:pPr>
              <a:t>29</a:t>
            </a:fld>
            <a:endParaRPr lang="en-US"/>
          </a:p>
        </p:txBody>
      </p:sp>
    </p:spTree>
    <p:extLst>
      <p:ext uri="{BB962C8B-B14F-4D97-AF65-F5344CB8AC3E}">
        <p14:creationId xmlns:p14="http://schemas.microsoft.com/office/powerpoint/2010/main" val="1267964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t>
            </a:r>
            <a:r>
              <a:rPr lang="en-US" dirty="0" err="1" smtClean="0"/>
              <a:t>srcDragElement</a:t>
            </a:r>
            <a:r>
              <a:rPr lang="en-US" dirty="0" smtClean="0"/>
              <a:t>).</a:t>
            </a:r>
            <a:r>
              <a:rPr lang="en-US" dirty="0" err="1" smtClean="0"/>
              <a:t>prev</a:t>
            </a:r>
            <a:r>
              <a:rPr lang="en-US" dirty="0" smtClean="0"/>
              <a:t>()[0] != this &amp;&amp;</a:t>
            </a:r>
          </a:p>
          <a:p>
            <a:r>
              <a:rPr lang="en-US" baseline="0" dirty="0" smtClean="0"/>
              <a:t>    $(</a:t>
            </a:r>
            <a:r>
              <a:rPr lang="en-US" baseline="0" dirty="0" err="1" smtClean="0"/>
              <a:t>srcDragElement</a:t>
            </a:r>
            <a:r>
              <a:rPr lang="en-US" baseline="0" dirty="0" smtClean="0"/>
              <a:t>).next()[0] != this){</a:t>
            </a:r>
          </a:p>
          <a:p>
            <a:endParaRPr lang="en-US" baseline="0" dirty="0" smtClean="0"/>
          </a:p>
          <a:p>
            <a:r>
              <a:rPr lang="en-US" baseline="0" dirty="0" smtClean="0"/>
              <a:t>}else{</a:t>
            </a:r>
          </a:p>
          <a:p>
            <a:r>
              <a:rPr lang="en-US" baseline="0" dirty="0" smtClean="0"/>
              <a:t>  </a:t>
            </a:r>
          </a:p>
          <a:p>
            <a:r>
              <a:rPr lang="en-US" baseline="0" dirty="0" smtClean="0"/>
              <a:t>}</a:t>
            </a:r>
            <a:endParaRPr lang="th-TH" dirty="0"/>
          </a:p>
        </p:txBody>
      </p:sp>
      <p:sp>
        <p:nvSpPr>
          <p:cNvPr id="4" name="Slide Number Placeholder 3"/>
          <p:cNvSpPr>
            <a:spLocks noGrp="1"/>
          </p:cNvSpPr>
          <p:nvPr>
            <p:ph type="sldNum" sz="quarter" idx="10"/>
          </p:nvPr>
        </p:nvSpPr>
        <p:spPr/>
        <p:txBody>
          <a:bodyPr/>
          <a:lstStyle/>
          <a:p>
            <a:pPr>
              <a:defRPr/>
            </a:pPr>
            <a:fld id="{8CF4D6D1-6B74-4D2C-ABAB-2D3EA48E14A9}" type="slidenum">
              <a:rPr lang="en-US" smtClean="0"/>
              <a:pPr>
                <a:defRPr/>
              </a:pPr>
              <a:t>34</a:t>
            </a:fld>
            <a:endParaRPr lang="en-US"/>
          </a:p>
        </p:txBody>
      </p:sp>
    </p:spTree>
    <p:extLst>
      <p:ext uri="{BB962C8B-B14F-4D97-AF65-F5344CB8AC3E}">
        <p14:creationId xmlns:p14="http://schemas.microsoft.com/office/powerpoint/2010/main" val="833821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var</a:t>
            </a:r>
            <a:r>
              <a:rPr lang="en-US" dirty="0" smtClean="0"/>
              <a:t> </a:t>
            </a:r>
            <a:r>
              <a:rPr lang="en-US" dirty="0" err="1" smtClean="0"/>
              <a:t>movedDropzoneElement</a:t>
            </a:r>
            <a:r>
              <a:rPr lang="en-US" dirty="0" smtClean="0"/>
              <a:t> = $(</a:t>
            </a:r>
            <a:r>
              <a:rPr lang="en-US" dirty="0" err="1" smtClean="0"/>
              <a:t>srcDragElement</a:t>
            </a:r>
            <a:r>
              <a:rPr lang="en-US" dirty="0" smtClean="0"/>
              <a:t>).</a:t>
            </a:r>
            <a:r>
              <a:rPr lang="en-US" dirty="0" err="1" smtClean="0"/>
              <a:t>prev</a:t>
            </a:r>
            <a:r>
              <a:rPr lang="en-US" dirty="0" smtClean="0"/>
              <a:t>().detach();</a:t>
            </a:r>
          </a:p>
          <a:p>
            <a:r>
              <a:rPr lang="en-US" dirty="0" err="1" smtClean="0"/>
              <a:t>var</a:t>
            </a:r>
            <a:r>
              <a:rPr lang="en-US" dirty="0" smtClean="0"/>
              <a:t> </a:t>
            </a:r>
            <a:r>
              <a:rPr lang="en-US" dirty="0" err="1" smtClean="0"/>
              <a:t>movedElement</a:t>
            </a:r>
            <a:r>
              <a:rPr lang="en-US" dirty="0" smtClean="0"/>
              <a:t> = $(</a:t>
            </a:r>
            <a:r>
              <a:rPr lang="en-US" dirty="0" err="1" smtClean="0"/>
              <a:t>srcDragElement</a:t>
            </a:r>
            <a:r>
              <a:rPr lang="en-US" dirty="0" smtClean="0"/>
              <a:t>).detach();</a:t>
            </a:r>
          </a:p>
          <a:p>
            <a:r>
              <a:rPr lang="en-US" dirty="0" smtClean="0"/>
              <a:t>$(this).after(</a:t>
            </a:r>
            <a:r>
              <a:rPr lang="en-US" dirty="0" err="1" smtClean="0"/>
              <a:t>movedDropzoneElement</a:t>
            </a:r>
            <a:r>
              <a:rPr lang="en-US" dirty="0" smtClean="0"/>
              <a:t>).after(</a:t>
            </a:r>
            <a:r>
              <a:rPr lang="en-US" dirty="0" err="1" smtClean="0"/>
              <a:t>movedElement</a:t>
            </a:r>
            <a:r>
              <a:rPr lang="en-US" dirty="0" smtClean="0"/>
              <a:t>);</a:t>
            </a:r>
          </a:p>
        </p:txBody>
      </p:sp>
      <p:sp>
        <p:nvSpPr>
          <p:cNvPr id="4" name="Slide Number Placeholder 3"/>
          <p:cNvSpPr>
            <a:spLocks noGrp="1"/>
          </p:cNvSpPr>
          <p:nvPr>
            <p:ph type="sldNum" sz="quarter" idx="10"/>
          </p:nvPr>
        </p:nvSpPr>
        <p:spPr/>
        <p:txBody>
          <a:bodyPr/>
          <a:lstStyle/>
          <a:p>
            <a:pPr>
              <a:defRPr/>
            </a:pPr>
            <a:fld id="{8CF4D6D1-6B74-4D2C-ABAB-2D3EA48E14A9}" type="slidenum">
              <a:rPr lang="en-US" smtClean="0"/>
              <a:pPr>
                <a:defRPr/>
              </a:pPr>
              <a:t>35</a:t>
            </a:fld>
            <a:endParaRPr lang="en-US"/>
          </a:p>
        </p:txBody>
      </p:sp>
    </p:spTree>
    <p:extLst>
      <p:ext uri="{BB962C8B-B14F-4D97-AF65-F5344CB8AC3E}">
        <p14:creationId xmlns:p14="http://schemas.microsoft.com/office/powerpoint/2010/main" val="1390380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949DB6A4-8EE0-4DB7-B9D7-0A8C1EDCBA3D}" type="datetimeFigureOut">
              <a:rPr lang="th-TH"/>
              <a:pPr>
                <a:defRPr/>
              </a:pPr>
              <a:t>19/07/55</a:t>
            </a:fld>
            <a:endParaRPr lang="th-TH"/>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th-TH"/>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2B97FCF4-9B5B-44D9-8709-D4889174E9CD}" type="slidenum">
              <a:rPr lang="th-TH"/>
              <a:pPr>
                <a:defRPr/>
              </a:pPr>
              <a:t>‹#›</a:t>
            </a:fld>
            <a:endParaRPr lang="th-TH"/>
          </a:p>
        </p:txBody>
      </p:sp>
    </p:spTree>
    <p:extLst>
      <p:ext uri="{BB962C8B-B14F-4D97-AF65-F5344CB8AC3E}">
        <p14:creationId xmlns:p14="http://schemas.microsoft.com/office/powerpoint/2010/main" val="20485321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EE67277-0BD8-42BD-B4B6-B6DDC110773F}" type="datetimeFigureOut">
              <a:rPr lang="th-TH"/>
              <a:pPr>
                <a:defRPr/>
              </a:pPr>
              <a:t>19/07/55</a:t>
            </a:fld>
            <a:endParaRPr lang="th-TH"/>
          </a:p>
        </p:txBody>
      </p:sp>
      <p:sp>
        <p:nvSpPr>
          <p:cNvPr id="5" name="Footer Placeholder 2"/>
          <p:cNvSpPr>
            <a:spLocks noGrp="1"/>
          </p:cNvSpPr>
          <p:nvPr>
            <p:ph type="ftr" sz="quarter" idx="11"/>
          </p:nvPr>
        </p:nvSpPr>
        <p:spPr/>
        <p:txBody>
          <a:bodyPr/>
          <a:lstStyle>
            <a:lvl1pPr>
              <a:defRPr/>
            </a:lvl1pPr>
          </a:lstStyle>
          <a:p>
            <a:pPr>
              <a:defRPr/>
            </a:pPr>
            <a:endParaRPr lang="th-TH"/>
          </a:p>
        </p:txBody>
      </p:sp>
      <p:sp>
        <p:nvSpPr>
          <p:cNvPr id="6" name="Slide Number Placeholder 22"/>
          <p:cNvSpPr>
            <a:spLocks noGrp="1"/>
          </p:cNvSpPr>
          <p:nvPr>
            <p:ph type="sldNum" sz="quarter" idx="12"/>
          </p:nvPr>
        </p:nvSpPr>
        <p:spPr/>
        <p:txBody>
          <a:bodyPr/>
          <a:lstStyle>
            <a:lvl1pPr>
              <a:defRPr/>
            </a:lvl1pPr>
          </a:lstStyle>
          <a:p>
            <a:pPr>
              <a:defRPr/>
            </a:pPr>
            <a:fld id="{6ACCD703-2D0C-48D6-BEA0-7A375F1ACD0D}" type="slidenum">
              <a:rPr lang="th-TH"/>
              <a:pPr>
                <a:defRPr/>
              </a:pPr>
              <a:t>‹#›</a:t>
            </a:fld>
            <a:endParaRPr lang="th-TH"/>
          </a:p>
        </p:txBody>
      </p:sp>
    </p:spTree>
    <p:extLst>
      <p:ext uri="{BB962C8B-B14F-4D97-AF65-F5344CB8AC3E}">
        <p14:creationId xmlns:p14="http://schemas.microsoft.com/office/powerpoint/2010/main" val="293980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9D5B73C-632B-4A16-B491-DD207F6CA125}" type="datetimeFigureOut">
              <a:rPr lang="th-TH"/>
              <a:pPr>
                <a:defRPr/>
              </a:pPr>
              <a:t>19/07/55</a:t>
            </a:fld>
            <a:endParaRPr lang="th-TH"/>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th-TH"/>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5070A76-B5D4-4769-B937-454301C26FFC}" type="slidenum">
              <a:rPr lang="th-TH"/>
              <a:pPr>
                <a:defRPr/>
              </a:pPr>
              <a:t>‹#›</a:t>
            </a:fld>
            <a:endParaRPr lang="th-TH"/>
          </a:p>
        </p:txBody>
      </p:sp>
    </p:spTree>
    <p:extLst>
      <p:ext uri="{BB962C8B-B14F-4D97-AF65-F5344CB8AC3E}">
        <p14:creationId xmlns:p14="http://schemas.microsoft.com/office/powerpoint/2010/main" val="131992024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7014D609-808A-44AF-8701-83A9C0DDF5FA}" type="datetimeFigureOut">
              <a:rPr lang="th-TH"/>
              <a:pPr>
                <a:defRPr/>
              </a:pPr>
              <a:t>19/07/55</a:t>
            </a:fld>
            <a:endParaRPr lang="th-TH"/>
          </a:p>
        </p:txBody>
      </p:sp>
      <p:sp>
        <p:nvSpPr>
          <p:cNvPr id="5" name="Footer Placeholder 2"/>
          <p:cNvSpPr>
            <a:spLocks noGrp="1"/>
          </p:cNvSpPr>
          <p:nvPr>
            <p:ph type="ftr" sz="quarter" idx="11"/>
          </p:nvPr>
        </p:nvSpPr>
        <p:spPr/>
        <p:txBody>
          <a:bodyPr/>
          <a:lstStyle>
            <a:lvl1pPr>
              <a:defRPr/>
            </a:lvl1pPr>
          </a:lstStyle>
          <a:p>
            <a:pPr>
              <a:defRPr/>
            </a:pPr>
            <a:endParaRPr lang="th-TH"/>
          </a:p>
        </p:txBody>
      </p:sp>
      <p:sp>
        <p:nvSpPr>
          <p:cNvPr id="6" name="Slide Number Placeholder 22"/>
          <p:cNvSpPr>
            <a:spLocks noGrp="1"/>
          </p:cNvSpPr>
          <p:nvPr>
            <p:ph type="sldNum" sz="quarter" idx="12"/>
          </p:nvPr>
        </p:nvSpPr>
        <p:spPr/>
        <p:txBody>
          <a:bodyPr/>
          <a:lstStyle>
            <a:lvl1pPr>
              <a:defRPr/>
            </a:lvl1pPr>
          </a:lstStyle>
          <a:p>
            <a:pPr>
              <a:defRPr/>
            </a:pPr>
            <a:fld id="{36832BAB-D8A6-412E-8EE4-DC13ACF17FD2}" type="slidenum">
              <a:rPr lang="th-TH"/>
              <a:pPr>
                <a:defRPr/>
              </a:pPr>
              <a:t>‹#›</a:t>
            </a:fld>
            <a:endParaRPr lang="th-TH"/>
          </a:p>
        </p:txBody>
      </p:sp>
    </p:spTree>
    <p:extLst>
      <p:ext uri="{BB962C8B-B14F-4D97-AF65-F5344CB8AC3E}">
        <p14:creationId xmlns:p14="http://schemas.microsoft.com/office/powerpoint/2010/main" val="1741818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CB21AB67-E384-4760-8BC3-6DC2617AA518}" type="datetimeFigureOut">
              <a:rPr lang="th-TH"/>
              <a:pPr>
                <a:defRPr/>
              </a:pPr>
              <a:t>19/07/55</a:t>
            </a:fld>
            <a:endParaRPr lang="th-TH"/>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96031A6-FE30-4D3F-9999-55F983139E89}" type="slidenum">
              <a:rPr lang="th-TH"/>
              <a:pPr>
                <a:defRPr/>
              </a:pPr>
              <a:t>‹#›</a:t>
            </a:fld>
            <a:endParaRPr lang="th-TH"/>
          </a:p>
        </p:txBody>
      </p:sp>
      <p:sp>
        <p:nvSpPr>
          <p:cNvPr id="9" name="Footer Placeholder 13"/>
          <p:cNvSpPr>
            <a:spLocks noGrp="1"/>
          </p:cNvSpPr>
          <p:nvPr>
            <p:ph type="ftr" sz="quarter" idx="12"/>
          </p:nvPr>
        </p:nvSpPr>
        <p:spPr/>
        <p:txBody>
          <a:bodyPr/>
          <a:lstStyle>
            <a:lvl1pPr>
              <a:defRPr/>
            </a:lvl1pPr>
          </a:lstStyle>
          <a:p>
            <a:pPr>
              <a:defRPr/>
            </a:pPr>
            <a:endParaRPr lang="th-TH"/>
          </a:p>
        </p:txBody>
      </p:sp>
    </p:spTree>
    <p:extLst>
      <p:ext uri="{BB962C8B-B14F-4D97-AF65-F5344CB8AC3E}">
        <p14:creationId xmlns:p14="http://schemas.microsoft.com/office/powerpoint/2010/main" val="339581651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DB3BE0E-3CFB-45A7-8CAD-BCC85C70937E}" type="datetimeFigureOut">
              <a:rPr lang="th-TH"/>
              <a:pPr>
                <a:defRPr/>
              </a:pPr>
              <a:t>19/07/55</a:t>
            </a:fld>
            <a:endParaRPr lang="th-TH"/>
          </a:p>
        </p:txBody>
      </p:sp>
      <p:sp>
        <p:nvSpPr>
          <p:cNvPr id="6" name="Slide Number Placeholder 9"/>
          <p:cNvSpPr>
            <a:spLocks noGrp="1"/>
          </p:cNvSpPr>
          <p:nvPr>
            <p:ph type="sldNum" sz="quarter" idx="11"/>
          </p:nvPr>
        </p:nvSpPr>
        <p:spPr/>
        <p:txBody>
          <a:bodyPr rtlCol="0"/>
          <a:lstStyle>
            <a:lvl1pPr>
              <a:defRPr/>
            </a:lvl1pPr>
          </a:lstStyle>
          <a:p>
            <a:pPr>
              <a:defRPr/>
            </a:pPr>
            <a:fld id="{0FE0CF0B-04D4-469A-90D1-98DEB370A038}" type="slidenum">
              <a:rPr lang="th-TH"/>
              <a:pPr>
                <a:defRPr/>
              </a:pPr>
              <a:t>‹#›</a:t>
            </a:fld>
            <a:endParaRPr lang="th-TH"/>
          </a:p>
        </p:txBody>
      </p:sp>
      <p:sp>
        <p:nvSpPr>
          <p:cNvPr id="7" name="Footer Placeholder 11"/>
          <p:cNvSpPr>
            <a:spLocks noGrp="1"/>
          </p:cNvSpPr>
          <p:nvPr>
            <p:ph type="ftr" sz="quarter" idx="12"/>
          </p:nvPr>
        </p:nvSpPr>
        <p:spPr/>
        <p:txBody>
          <a:bodyPr rtlCol="0"/>
          <a:lstStyle>
            <a:lvl1pPr>
              <a:defRPr/>
            </a:lvl1pPr>
          </a:lstStyle>
          <a:p>
            <a:pPr>
              <a:defRPr/>
            </a:pPr>
            <a:endParaRPr lang="th-TH"/>
          </a:p>
        </p:txBody>
      </p:sp>
    </p:spTree>
    <p:extLst>
      <p:ext uri="{BB962C8B-B14F-4D97-AF65-F5344CB8AC3E}">
        <p14:creationId xmlns:p14="http://schemas.microsoft.com/office/powerpoint/2010/main" val="311244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D059C29C-68DE-4CAB-BA3D-2FE35E8711FC}" type="datetimeFigureOut">
              <a:rPr lang="th-TH"/>
              <a:pPr>
                <a:defRPr/>
              </a:pPr>
              <a:t>19/07/55</a:t>
            </a:fld>
            <a:endParaRPr lang="th-TH"/>
          </a:p>
        </p:txBody>
      </p:sp>
      <p:sp>
        <p:nvSpPr>
          <p:cNvPr id="8" name="Slide Number Placeholder 11"/>
          <p:cNvSpPr>
            <a:spLocks noGrp="1"/>
          </p:cNvSpPr>
          <p:nvPr>
            <p:ph type="sldNum" sz="quarter" idx="11"/>
          </p:nvPr>
        </p:nvSpPr>
        <p:spPr/>
        <p:txBody>
          <a:bodyPr rtlCol="0"/>
          <a:lstStyle>
            <a:lvl1pPr>
              <a:defRPr/>
            </a:lvl1pPr>
          </a:lstStyle>
          <a:p>
            <a:pPr>
              <a:defRPr/>
            </a:pPr>
            <a:fld id="{EC57C861-4A8D-4E96-865B-4478613BED34}" type="slidenum">
              <a:rPr lang="th-TH"/>
              <a:pPr>
                <a:defRPr/>
              </a:pPr>
              <a:t>‹#›</a:t>
            </a:fld>
            <a:endParaRPr lang="th-TH"/>
          </a:p>
        </p:txBody>
      </p:sp>
      <p:sp>
        <p:nvSpPr>
          <p:cNvPr id="9" name="Footer Placeholder 13"/>
          <p:cNvSpPr>
            <a:spLocks noGrp="1"/>
          </p:cNvSpPr>
          <p:nvPr>
            <p:ph type="ftr" sz="quarter" idx="12"/>
          </p:nvPr>
        </p:nvSpPr>
        <p:spPr/>
        <p:txBody>
          <a:bodyPr rtlCol="0"/>
          <a:lstStyle>
            <a:lvl1pPr>
              <a:defRPr/>
            </a:lvl1pPr>
          </a:lstStyle>
          <a:p>
            <a:pPr>
              <a:defRPr/>
            </a:pPr>
            <a:endParaRPr lang="th-TH"/>
          </a:p>
        </p:txBody>
      </p:sp>
    </p:spTree>
    <p:extLst>
      <p:ext uri="{BB962C8B-B14F-4D97-AF65-F5344CB8AC3E}">
        <p14:creationId xmlns:p14="http://schemas.microsoft.com/office/powerpoint/2010/main" val="93401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B797238-25C7-404F-920C-91B1BC365BE6}" type="datetimeFigureOut">
              <a:rPr lang="th-TH"/>
              <a:pPr>
                <a:defRPr/>
              </a:pPr>
              <a:t>19/07/55</a:t>
            </a:fld>
            <a:endParaRPr lang="th-TH"/>
          </a:p>
        </p:txBody>
      </p:sp>
      <p:sp>
        <p:nvSpPr>
          <p:cNvPr id="4" name="Footer Placeholder 2"/>
          <p:cNvSpPr>
            <a:spLocks noGrp="1"/>
          </p:cNvSpPr>
          <p:nvPr>
            <p:ph type="ftr" sz="quarter" idx="11"/>
          </p:nvPr>
        </p:nvSpPr>
        <p:spPr/>
        <p:txBody>
          <a:bodyPr/>
          <a:lstStyle>
            <a:lvl1pPr>
              <a:defRPr/>
            </a:lvl1pPr>
          </a:lstStyle>
          <a:p>
            <a:pPr>
              <a:defRPr/>
            </a:pPr>
            <a:endParaRPr lang="th-TH"/>
          </a:p>
        </p:txBody>
      </p:sp>
      <p:sp>
        <p:nvSpPr>
          <p:cNvPr id="5" name="Slide Number Placeholder 22"/>
          <p:cNvSpPr>
            <a:spLocks noGrp="1"/>
          </p:cNvSpPr>
          <p:nvPr>
            <p:ph type="sldNum" sz="quarter" idx="12"/>
          </p:nvPr>
        </p:nvSpPr>
        <p:spPr/>
        <p:txBody>
          <a:bodyPr/>
          <a:lstStyle>
            <a:lvl1pPr>
              <a:defRPr/>
            </a:lvl1pPr>
          </a:lstStyle>
          <a:p>
            <a:pPr>
              <a:defRPr/>
            </a:pPr>
            <a:fld id="{69E94563-E8A3-4DB4-A910-3FC00AB7A1A3}" type="slidenum">
              <a:rPr lang="th-TH"/>
              <a:pPr>
                <a:defRPr/>
              </a:pPr>
              <a:t>‹#›</a:t>
            </a:fld>
            <a:endParaRPr lang="th-TH"/>
          </a:p>
        </p:txBody>
      </p:sp>
    </p:spTree>
    <p:extLst>
      <p:ext uri="{BB962C8B-B14F-4D97-AF65-F5344CB8AC3E}">
        <p14:creationId xmlns:p14="http://schemas.microsoft.com/office/powerpoint/2010/main" val="239109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8BA9B1D-77A4-43D3-993C-7DECE37000DC}" type="datetimeFigureOut">
              <a:rPr lang="th-TH"/>
              <a:pPr>
                <a:defRPr/>
              </a:pPr>
              <a:t>19/07/55</a:t>
            </a:fld>
            <a:endParaRPr lang="th-TH"/>
          </a:p>
        </p:txBody>
      </p:sp>
      <p:sp>
        <p:nvSpPr>
          <p:cNvPr id="3" name="Footer Placeholder 2"/>
          <p:cNvSpPr>
            <a:spLocks noGrp="1"/>
          </p:cNvSpPr>
          <p:nvPr>
            <p:ph type="ftr" sz="quarter" idx="11"/>
          </p:nvPr>
        </p:nvSpPr>
        <p:spPr/>
        <p:txBody>
          <a:bodyPr/>
          <a:lstStyle>
            <a:lvl1pPr>
              <a:defRPr/>
            </a:lvl1pPr>
          </a:lstStyle>
          <a:p>
            <a:pPr>
              <a:defRPr/>
            </a:pPr>
            <a:endParaRPr lang="th-TH"/>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2B40389-1519-41BF-8C64-7ABDE299DDB9}" type="slidenum">
              <a:rPr lang="th-TH"/>
              <a:pPr>
                <a:defRPr/>
              </a:pPr>
              <a:t>‹#›</a:t>
            </a:fld>
            <a:endParaRPr lang="th-TH"/>
          </a:p>
        </p:txBody>
      </p:sp>
    </p:spTree>
    <p:extLst>
      <p:ext uri="{BB962C8B-B14F-4D97-AF65-F5344CB8AC3E}">
        <p14:creationId xmlns:p14="http://schemas.microsoft.com/office/powerpoint/2010/main" val="298773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C28E3FD-0B51-4568-847F-08DF0C7B7519}" type="datetimeFigureOut">
              <a:rPr lang="th-TH"/>
              <a:pPr>
                <a:defRPr/>
              </a:pPr>
              <a:t>19/07/55</a:t>
            </a:fld>
            <a:endParaRPr lang="th-TH"/>
          </a:p>
        </p:txBody>
      </p:sp>
      <p:sp>
        <p:nvSpPr>
          <p:cNvPr id="6" name="Footer Placeholder 2"/>
          <p:cNvSpPr>
            <a:spLocks noGrp="1"/>
          </p:cNvSpPr>
          <p:nvPr>
            <p:ph type="ftr" sz="quarter" idx="11"/>
          </p:nvPr>
        </p:nvSpPr>
        <p:spPr/>
        <p:txBody>
          <a:bodyPr/>
          <a:lstStyle>
            <a:lvl1pPr>
              <a:defRPr/>
            </a:lvl1pPr>
          </a:lstStyle>
          <a:p>
            <a:pPr>
              <a:defRPr/>
            </a:pPr>
            <a:endParaRPr lang="th-TH"/>
          </a:p>
        </p:txBody>
      </p:sp>
      <p:sp>
        <p:nvSpPr>
          <p:cNvPr id="7" name="Slide Number Placeholder 22"/>
          <p:cNvSpPr>
            <a:spLocks noGrp="1"/>
          </p:cNvSpPr>
          <p:nvPr>
            <p:ph type="sldNum" sz="quarter" idx="12"/>
          </p:nvPr>
        </p:nvSpPr>
        <p:spPr/>
        <p:txBody>
          <a:bodyPr/>
          <a:lstStyle>
            <a:lvl1pPr>
              <a:defRPr/>
            </a:lvl1pPr>
          </a:lstStyle>
          <a:p>
            <a:pPr>
              <a:defRPr/>
            </a:pPr>
            <a:fld id="{1D82B979-2343-489E-8AD2-B6AA6359BCA1}" type="slidenum">
              <a:rPr lang="th-TH"/>
              <a:pPr>
                <a:defRPr/>
              </a:pPr>
              <a:t>‹#›</a:t>
            </a:fld>
            <a:endParaRPr lang="th-TH"/>
          </a:p>
        </p:txBody>
      </p:sp>
    </p:spTree>
    <p:extLst>
      <p:ext uri="{BB962C8B-B14F-4D97-AF65-F5344CB8AC3E}">
        <p14:creationId xmlns:p14="http://schemas.microsoft.com/office/powerpoint/2010/main" val="267826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4595CB56-FE25-4641-92D6-D834CECE7B6A}" type="datetimeFigureOut">
              <a:rPr lang="th-TH"/>
              <a:pPr>
                <a:defRPr/>
              </a:pPr>
              <a:t>19/07/55</a:t>
            </a:fld>
            <a:endParaRPr lang="th-TH"/>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986B8922-C695-4B1D-A129-56925DDBB45A}" type="slidenum">
              <a:rPr lang="th-TH"/>
              <a:pPr>
                <a:defRPr/>
              </a:pPr>
              <a:t>‹#›</a:t>
            </a:fld>
            <a:endParaRPr lang="th-TH"/>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th-TH"/>
          </a:p>
        </p:txBody>
      </p:sp>
    </p:spTree>
    <p:extLst>
      <p:ext uri="{BB962C8B-B14F-4D97-AF65-F5344CB8AC3E}">
        <p14:creationId xmlns:p14="http://schemas.microsoft.com/office/powerpoint/2010/main" val="318211254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7A158B21-95CD-4F81-9F94-C40F5DA8AC8B}" type="datetimeFigureOut">
              <a:rPr lang="th-TH"/>
              <a:pPr>
                <a:defRPr/>
              </a:pPr>
              <a:t>19/07/55</a:t>
            </a:fld>
            <a:endParaRPr lang="th-TH"/>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th-TH"/>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52E739B9-9D29-4838-90CA-8229F7328BB3}" type="slidenum">
              <a:rPr lang="th-TH"/>
              <a:pPr>
                <a:defRPr/>
              </a:pPr>
              <a:t>‹#›</a:t>
            </a:fld>
            <a:endParaRPr lang="th-TH"/>
          </a:p>
        </p:txBody>
      </p:sp>
    </p:spTree>
  </p:cSld>
  <p:clrMap bg1="lt1" tx1="dk1" bg2="lt2" tx2="dk2" accent1="accent1" accent2="accent2" accent3="accent3" accent4="accent4" accent5="accent5" accent6="accent6" hlink="hlink" folHlink="folHlink"/>
  <p:sldLayoutIdLst>
    <p:sldLayoutId id="2147484097" r:id="rId1"/>
    <p:sldLayoutId id="2147484093" r:id="rId2"/>
    <p:sldLayoutId id="2147484098" r:id="rId3"/>
    <p:sldLayoutId id="2147484099" r:id="rId4"/>
    <p:sldLayoutId id="2147484100" r:id="rId5"/>
    <p:sldLayoutId id="2147484094" r:id="rId6"/>
    <p:sldLayoutId id="2147484101" r:id="rId7"/>
    <p:sldLayoutId id="2147484095" r:id="rId8"/>
    <p:sldLayoutId id="2147484102" r:id="rId9"/>
    <p:sldLayoutId id="2147484096" r:id="rId10"/>
    <p:sldLayoutId id="2147484103"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cs typeface="FreesiaUPC" pitchFamily="34" charset="-34"/>
        </a:defRPr>
      </a:lvl2pPr>
      <a:lvl3pPr algn="l" rtl="0" eaLnBrk="0" fontAlgn="base" hangingPunct="0">
        <a:spcBef>
          <a:spcPct val="0"/>
        </a:spcBef>
        <a:spcAft>
          <a:spcPct val="0"/>
        </a:spcAft>
        <a:defRPr sz="4400">
          <a:solidFill>
            <a:schemeClr val="tx2"/>
          </a:solidFill>
          <a:latin typeface="Tw Cen MT" pitchFamily="34" charset="0"/>
          <a:cs typeface="FreesiaUPC" pitchFamily="34" charset="-34"/>
        </a:defRPr>
      </a:lvl3pPr>
      <a:lvl4pPr algn="l" rtl="0" eaLnBrk="0" fontAlgn="base" hangingPunct="0">
        <a:spcBef>
          <a:spcPct val="0"/>
        </a:spcBef>
        <a:spcAft>
          <a:spcPct val="0"/>
        </a:spcAft>
        <a:defRPr sz="4400">
          <a:solidFill>
            <a:schemeClr val="tx2"/>
          </a:solidFill>
          <a:latin typeface="Tw Cen MT" pitchFamily="34" charset="0"/>
          <a:cs typeface="FreesiaUPC" pitchFamily="34" charset="-34"/>
        </a:defRPr>
      </a:lvl4pPr>
      <a:lvl5pPr algn="l" rtl="0" eaLnBrk="0" fontAlgn="base" hangingPunct="0">
        <a:spcBef>
          <a:spcPct val="0"/>
        </a:spcBef>
        <a:spcAft>
          <a:spcPct val="0"/>
        </a:spcAft>
        <a:defRPr sz="4400">
          <a:solidFill>
            <a:schemeClr val="tx2"/>
          </a:solidFill>
          <a:latin typeface="Tw Cen MT" pitchFamily="34" charset="0"/>
          <a:cs typeface="FreesiaUPC" pitchFamily="34" charset="-34"/>
        </a:defRPr>
      </a:lvl5pPr>
      <a:lvl6pPr marL="457200" algn="l" rtl="0" fontAlgn="base">
        <a:spcBef>
          <a:spcPct val="0"/>
        </a:spcBef>
        <a:spcAft>
          <a:spcPct val="0"/>
        </a:spcAft>
        <a:defRPr sz="4400">
          <a:solidFill>
            <a:schemeClr val="tx2"/>
          </a:solidFill>
          <a:latin typeface="Tw Cen MT" pitchFamily="34" charset="0"/>
          <a:cs typeface="FreesiaUPC" pitchFamily="34" charset="-34"/>
        </a:defRPr>
      </a:lvl6pPr>
      <a:lvl7pPr marL="914400" algn="l" rtl="0" fontAlgn="base">
        <a:spcBef>
          <a:spcPct val="0"/>
        </a:spcBef>
        <a:spcAft>
          <a:spcPct val="0"/>
        </a:spcAft>
        <a:defRPr sz="4400">
          <a:solidFill>
            <a:schemeClr val="tx2"/>
          </a:solidFill>
          <a:latin typeface="Tw Cen MT" pitchFamily="34" charset="0"/>
          <a:cs typeface="FreesiaUPC" pitchFamily="34" charset="-34"/>
        </a:defRPr>
      </a:lvl7pPr>
      <a:lvl8pPr marL="1371600" algn="l" rtl="0" fontAlgn="base">
        <a:spcBef>
          <a:spcPct val="0"/>
        </a:spcBef>
        <a:spcAft>
          <a:spcPct val="0"/>
        </a:spcAft>
        <a:defRPr sz="4400">
          <a:solidFill>
            <a:schemeClr val="tx2"/>
          </a:solidFill>
          <a:latin typeface="Tw Cen MT" pitchFamily="34" charset="0"/>
          <a:cs typeface="FreesiaUPC" pitchFamily="34" charset="-34"/>
        </a:defRPr>
      </a:lvl8pPr>
      <a:lvl9pPr marL="1828800" algn="l" rtl="0" fontAlgn="base">
        <a:spcBef>
          <a:spcPct val="0"/>
        </a:spcBef>
        <a:spcAft>
          <a:spcPct val="0"/>
        </a:spcAft>
        <a:defRPr sz="4400">
          <a:solidFill>
            <a:schemeClr val="tx2"/>
          </a:solidFill>
          <a:latin typeface="Tw Cen MT" pitchFamily="34" charset="0"/>
          <a:cs typeface="FreesiaUPC" pitchFamily="34" charset="-34"/>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eaLnBrk="1" fontAlgn="auto" hangingPunct="1">
              <a:spcAft>
                <a:spcPts val="0"/>
              </a:spcAft>
              <a:defRPr/>
            </a:pPr>
            <a:r>
              <a:rPr lang="en-US" dirty="0" smtClean="0"/>
              <a:t>Introduction to HTML5</a:t>
            </a:r>
            <a:endParaRPr lang="th-TH" dirty="0"/>
          </a:p>
        </p:txBody>
      </p:sp>
      <p:sp>
        <p:nvSpPr>
          <p:cNvPr id="9219" name="Subtitle 2"/>
          <p:cNvSpPr>
            <a:spLocks noGrp="1"/>
          </p:cNvSpPr>
          <p:nvPr>
            <p:ph type="subTitle" idx="1"/>
          </p:nvPr>
        </p:nvSpPr>
        <p:spPr>
          <a:xfrm>
            <a:off x="2362200" y="6049963"/>
            <a:ext cx="6705600" cy="685800"/>
          </a:xfrm>
        </p:spPr>
        <p:txBody>
          <a:bodyPr/>
          <a:lstStyle/>
          <a:p>
            <a:pPr eaLnBrk="1" hangingPunct="1"/>
            <a:r>
              <a:rPr lang="en-US" smtClean="0">
                <a:cs typeface="FreesiaUPC" pitchFamily="34" charset="-34"/>
              </a:rPr>
              <a:t>Drag and Drop in HTML5</a:t>
            </a:r>
          </a:p>
        </p:txBody>
      </p:sp>
      <p:pic>
        <p:nvPicPr>
          <p:cNvPr id="922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609600"/>
            <a:ext cx="4191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r>
              <a:rPr lang="en-US" smtClean="0">
                <a:cs typeface="FreesiaUPC" pitchFamily="34" charset="-34"/>
              </a:rPr>
              <a:t>Drag Event</a:t>
            </a:r>
          </a:p>
        </p:txBody>
      </p:sp>
      <p:sp>
        <p:nvSpPr>
          <p:cNvPr id="1843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drag event occurs on the element that has the draggable=’true’ attribute set. </a:t>
            </a:r>
          </a:p>
          <a:p>
            <a:r>
              <a:rPr lang="en-US" smtClean="0">
                <a:cs typeface="FreesiaUPC" pitchFamily="34" charset="-34"/>
              </a:rPr>
              <a:t>When you register this event listener on a draggable element, you will be persistently notified while the user is actively dragging something.</a:t>
            </a:r>
          </a:p>
          <a:p>
            <a:r>
              <a:rPr lang="en-US" smtClean="0">
                <a:cs typeface="FreesiaUPC" pitchFamily="34" charset="-34"/>
              </a:rPr>
              <a:t>This event is not commonly used but can be if you need to know exactly where the draggable element is on the web page, as it is being dragged.</a:t>
            </a:r>
          </a:p>
          <a:p>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r>
              <a:rPr lang="en-US" smtClean="0">
                <a:cs typeface="FreesiaUPC" pitchFamily="34" charset="-34"/>
              </a:rPr>
              <a:t>Dragenter Event</a:t>
            </a:r>
          </a:p>
        </p:txBody>
      </p:sp>
      <p:sp>
        <p:nvSpPr>
          <p:cNvPr id="1945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dragenter event fires for every element the mouse drag enters across the web page. </a:t>
            </a:r>
          </a:p>
          <a:p>
            <a:r>
              <a:rPr lang="en-US" smtClean="0">
                <a:cs typeface="FreesiaUPC" pitchFamily="34" charset="-34"/>
              </a:rPr>
              <a:t>Most web page elements you will not be interested in, so you can isolate your dragenter activity by registering an event listener only on drop zone elements.</a:t>
            </a:r>
          </a:p>
          <a:p>
            <a:r>
              <a:rPr lang="en-US" smtClean="0">
                <a:cs typeface="FreesiaUPC" pitchFamily="34" charset="-34"/>
              </a:rPr>
              <a:t>Your registered dragenter event function can be used to highlight a drop zone element area, which provides a visual cue to the user that the element being dragged can be dropped here.</a:t>
            </a:r>
          </a:p>
          <a:p>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r>
              <a:rPr lang="en-US" smtClean="0">
                <a:cs typeface="FreesiaUPC" pitchFamily="34" charset="-34"/>
              </a:rPr>
              <a:t>Dragover Event</a:t>
            </a:r>
          </a:p>
        </p:txBody>
      </p:sp>
      <p:sp>
        <p:nvSpPr>
          <p:cNvPr id="2048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dragover event is very similar to drag and dragenter, except that this event fires continuously only while the user drags and hovers over a drop zone element on the web page. </a:t>
            </a:r>
          </a:p>
          <a:p>
            <a:endParaRPr lang="en-US" smtClean="0">
              <a:cs typeface="FreesiaUPC" pitchFamily="34" charset="-34"/>
            </a:endParaRPr>
          </a:p>
          <a:p>
            <a:r>
              <a:rPr lang="en-US" smtClean="0">
                <a:cs typeface="FreesiaUPC" pitchFamily="34" charset="-34"/>
              </a:rPr>
              <a:t>The purpose of this event is to set the drop effect for the user feedback as the user actually moves the mouse. </a:t>
            </a:r>
          </a:p>
          <a:p>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r>
              <a:rPr lang="en-US" smtClean="0">
                <a:cs typeface="FreesiaUPC" pitchFamily="34" charset="-34"/>
              </a:rPr>
              <a:t>Dragleave Event</a:t>
            </a:r>
          </a:p>
        </p:txBody>
      </p:sp>
      <p:sp>
        <p:nvSpPr>
          <p:cNvPr id="21507"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dragleave event is also very similar to dragenter, except it fires for every element that the mouse drag leaves across the web page. </a:t>
            </a:r>
          </a:p>
          <a:p>
            <a:r>
              <a:rPr lang="en-US" smtClean="0">
                <a:cs typeface="FreesiaUPC" pitchFamily="34" charset="-34"/>
              </a:rPr>
              <a:t>Again, most elements will be uninteresting, except for those that you have already registered as dragenter and dragover event listeners.</a:t>
            </a:r>
          </a:p>
          <a:p>
            <a:r>
              <a:rPr lang="en-US" smtClean="0">
                <a:cs typeface="FreesiaUPC" pitchFamily="34" charset="-34"/>
              </a:rPr>
              <a:t>Your registered dragleave event function can be used to remove the dragenter highlight on a drop zone element area.</a:t>
            </a:r>
          </a:p>
          <a:p>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r>
              <a:rPr lang="en-US" smtClean="0">
                <a:cs typeface="FreesiaUPC" pitchFamily="34" charset="-34"/>
              </a:rPr>
              <a:t>Drop Event</a:t>
            </a:r>
          </a:p>
        </p:txBody>
      </p:sp>
      <p:sp>
        <p:nvSpPr>
          <p:cNvPr id="2253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drop event occurs on the drop zone element where the user releases the mouse button. </a:t>
            </a:r>
          </a:p>
          <a:p>
            <a:r>
              <a:rPr lang="en-US" smtClean="0">
                <a:cs typeface="FreesiaUPC" pitchFamily="34" charset="-34"/>
              </a:rPr>
              <a:t>This allows you to identify where exactly the user completed the drag-and-drop process and to launch the appropriate JavaScript code to process the user’s action.</a:t>
            </a:r>
          </a:p>
          <a:p>
            <a:r>
              <a:rPr lang="en-US" smtClean="0">
                <a:cs typeface="FreesiaUPC" pitchFamily="34" charset="-34"/>
              </a:rPr>
              <a:t>Your registered drop event function can be used to verify that a drop action was appropriate, such as if the dragged element is compatible with the dropped element. </a:t>
            </a:r>
          </a:p>
          <a:p>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r>
              <a:rPr lang="en-US" smtClean="0">
                <a:cs typeface="FreesiaUPC" pitchFamily="34" charset="-34"/>
              </a:rPr>
              <a:t>Dragend Event</a:t>
            </a:r>
          </a:p>
        </p:txBody>
      </p:sp>
      <p:sp>
        <p:nvSpPr>
          <p:cNvPr id="2355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dragend event occurs after the user releases the mouse button. </a:t>
            </a:r>
          </a:p>
          <a:p>
            <a:r>
              <a:rPr lang="en-US" smtClean="0">
                <a:cs typeface="FreesiaUPC" pitchFamily="34" charset="-34"/>
              </a:rPr>
              <a:t>This differs from the drop event as dragend fires from the draggable element, not the drop zone element. </a:t>
            </a:r>
          </a:p>
          <a:p>
            <a:r>
              <a:rPr lang="en-US" smtClean="0">
                <a:cs typeface="FreesiaUPC" pitchFamily="34" charset="-34"/>
              </a:rPr>
              <a:t>In other words, dragend occurs regardless of whether the drag-and-drop process completed successfully or not.</a:t>
            </a:r>
          </a:p>
          <a:p>
            <a:r>
              <a:rPr lang="en-US" smtClean="0">
                <a:cs typeface="FreesiaUPC" pitchFamily="34" charset="-34"/>
              </a:rPr>
              <a:t>Your registered dragend event function can be used to undo what the dragstart function did. </a:t>
            </a:r>
          </a:p>
          <a:p>
            <a:r>
              <a:rPr lang="en-US" smtClean="0">
                <a:cs typeface="FreesiaUPC" pitchFamily="34" charset="-34"/>
              </a:rPr>
              <a:t>For example, if dragstart faded out the draggable element object, dragend should restore it.</a:t>
            </a:r>
          </a:p>
          <a:p>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r>
              <a:rPr lang="en-US" sz="4000" smtClean="0">
                <a:cs typeface="FreesiaUPC" pitchFamily="34" charset="-34"/>
              </a:rPr>
              <a:t>Dragging Objects out of a Web Page</a:t>
            </a:r>
          </a:p>
        </p:txBody>
      </p:sp>
      <p:sp>
        <p:nvSpPr>
          <p:cNvPr id="2457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Only the dragstart and dragend events fire when the drag-and-drop process begins and finishes. All other events are omitted because the drop point is outside of the web browser. </a:t>
            </a:r>
          </a:p>
          <a:p>
            <a:r>
              <a:rPr lang="en-US" smtClean="0">
                <a:cs typeface="FreesiaUPC" pitchFamily="34" charset="-34"/>
              </a:rPr>
              <a:t>The information you store in event.dataTransfer.setData() will then be transferred to your operating system. </a:t>
            </a:r>
          </a:p>
          <a:p>
            <a:r>
              <a:rPr lang="en-US" smtClean="0">
                <a:cs typeface="FreesiaUPC" pitchFamily="34" charset="-34"/>
              </a:rPr>
              <a:t>It is then up to the desktop or application to interpret that data correctly.</a:t>
            </a: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r>
              <a:rPr lang="en-US" smtClean="0">
                <a:cs typeface="FreesiaUPC" pitchFamily="34" charset="-34"/>
              </a:rPr>
              <a:t>Dragging Objects into a Web Page</a:t>
            </a:r>
          </a:p>
        </p:txBody>
      </p:sp>
      <p:sp>
        <p:nvSpPr>
          <p:cNvPr id="2560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Only the dragenter, dragover, dragleave, and drop events fire when dragging something from your desktop into your web page. </a:t>
            </a:r>
          </a:p>
          <a:p>
            <a:r>
              <a:rPr lang="en-US" smtClean="0">
                <a:cs typeface="FreesiaUPC" pitchFamily="34" charset="-34"/>
              </a:rPr>
              <a:t>All other events are omitted because the drag start point is outside of the web browser. </a:t>
            </a:r>
          </a:p>
          <a:p>
            <a:r>
              <a:rPr lang="en-US" smtClean="0">
                <a:cs typeface="FreesiaUPC" pitchFamily="34" charset="-34"/>
              </a:rPr>
              <a:t>The information being brought into your web page can be read using event.dataTransfer.getData(), which is usually a path to the local file.</a:t>
            </a: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r>
              <a:rPr lang="en-US" smtClean="0">
                <a:cs typeface="FreesiaUPC" pitchFamily="34" charset="-34"/>
              </a:rPr>
              <a:t>Specify Objects to Drag</a:t>
            </a:r>
          </a:p>
        </p:txBody>
      </p:sp>
      <p:pic>
        <p:nvPicPr>
          <p:cNvPr id="26627"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903288" y="2471738"/>
            <a:ext cx="7572375" cy="2752725"/>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r>
              <a:rPr lang="en-US" smtClean="0">
                <a:cs typeface="FreesiaUPC" pitchFamily="34" charset="-34"/>
              </a:rPr>
              <a:t>Specify Objects to Drag</a:t>
            </a:r>
          </a:p>
        </p:txBody>
      </p:sp>
      <p:sp>
        <p:nvSpPr>
          <p:cNvPr id="2765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Apply CSS</a:t>
            </a:r>
          </a:p>
        </p:txBody>
      </p:sp>
      <p:pic>
        <p:nvPicPr>
          <p:cNvPr id="2765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4825" y="1752600"/>
            <a:ext cx="358457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r>
              <a:rPr lang="en-US" sz="4000" smtClean="0">
                <a:cs typeface="FreesiaUPC" pitchFamily="34" charset="-34"/>
              </a:rPr>
              <a:t>Browsers Support</a:t>
            </a:r>
          </a:p>
        </p:txBody>
      </p:sp>
      <p:sp>
        <p:nvSpPr>
          <p:cNvPr id="1024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Currently, most of the major HTML5 desktop web browsers support the new HTML5 drag-and-drop attributes and events, except for Opera 11.50.</a:t>
            </a:r>
          </a:p>
          <a:p>
            <a:endParaRPr lang="en-US" smtClean="0">
              <a:cs typeface="FreesiaUPC" pitchFamily="34" charset="-34"/>
            </a:endParaRPr>
          </a:p>
          <a:p>
            <a:r>
              <a:rPr lang="en-US" smtClean="0">
                <a:cs typeface="FreesiaUPC" pitchFamily="34" charset="-34"/>
              </a:rPr>
              <a:t>HTML5 native drag-and-drop is nonexistent in today’s HTML5-aware mobile web browsers.</a:t>
            </a: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228600"/>
            <a:ext cx="8153400" cy="990600"/>
          </a:xfrm>
        </p:spPr>
        <p:txBody>
          <a:bodyPr/>
          <a:lstStyle/>
          <a:p>
            <a:r>
              <a:rPr lang="en-US" smtClean="0">
                <a:cs typeface="FreesiaUPC" pitchFamily="34" charset="-34"/>
              </a:rPr>
              <a:t>Specify Objects to Drag</a:t>
            </a:r>
          </a:p>
        </p:txBody>
      </p:sp>
      <p:pic>
        <p:nvPicPr>
          <p:cNvPr id="28675"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762000" y="2286000"/>
            <a:ext cx="7573963" cy="3505200"/>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r>
              <a:rPr lang="en-US" smtClean="0">
                <a:cs typeface="FreesiaUPC" pitchFamily="34" charset="-34"/>
              </a:rPr>
              <a:t>Specify Objects to Drag</a:t>
            </a:r>
          </a:p>
        </p:txBody>
      </p:sp>
      <p:pic>
        <p:nvPicPr>
          <p:cNvPr id="29699"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822325" y="1738313"/>
            <a:ext cx="7734300" cy="4219575"/>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r>
              <a:rPr lang="en-US" smtClean="0">
                <a:cs typeface="FreesiaUPC" pitchFamily="34" charset="-34"/>
              </a:rPr>
              <a:t>Specify Objects to Drag</a:t>
            </a:r>
          </a:p>
        </p:txBody>
      </p:sp>
      <p:pic>
        <p:nvPicPr>
          <p:cNvPr id="30723"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838200" y="2133600"/>
            <a:ext cx="7407275" cy="3429000"/>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r>
              <a:rPr lang="en-US" smtClean="0">
                <a:cs typeface="FreesiaUPC" pitchFamily="34" charset="-34"/>
              </a:rPr>
              <a:t>Specify a Drop Zone</a:t>
            </a:r>
          </a:p>
        </p:txBody>
      </p:sp>
      <p:pic>
        <p:nvPicPr>
          <p:cNvPr id="31747"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501650" y="1828800"/>
            <a:ext cx="8185150" cy="4471988"/>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r>
              <a:rPr lang="en-US" smtClean="0">
                <a:cs typeface="FreesiaUPC" pitchFamily="34" charset="-34"/>
              </a:rPr>
              <a:t>Specify a Drop Zone</a:t>
            </a:r>
          </a:p>
        </p:txBody>
      </p:sp>
      <p:sp>
        <p:nvSpPr>
          <p:cNvPr id="3277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Apply CSS to the dropzone class</a:t>
            </a:r>
          </a:p>
        </p:txBody>
      </p:sp>
      <p:pic>
        <p:nvPicPr>
          <p:cNvPr id="3277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133600"/>
            <a:ext cx="37322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r>
              <a:rPr lang="en-US" smtClean="0">
                <a:cs typeface="FreesiaUPC" pitchFamily="34" charset="-34"/>
              </a:rPr>
              <a:t>Specify a Drop Zone</a:t>
            </a:r>
          </a:p>
        </p:txBody>
      </p:sp>
      <p:pic>
        <p:nvPicPr>
          <p:cNvPr id="33795"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271588" y="1600200"/>
            <a:ext cx="6653212" cy="5195888"/>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228600"/>
            <a:ext cx="8153400" cy="990600"/>
          </a:xfrm>
        </p:spPr>
        <p:txBody>
          <a:bodyPr/>
          <a:lstStyle/>
          <a:p>
            <a:r>
              <a:rPr lang="en-US" smtClean="0">
                <a:cs typeface="FreesiaUPC" pitchFamily="34" charset="-34"/>
              </a:rPr>
              <a:t>Specify a Drop Zone</a:t>
            </a:r>
          </a:p>
        </p:txBody>
      </p:sp>
      <p:pic>
        <p:nvPicPr>
          <p:cNvPr id="34819"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838200" y="1905000"/>
            <a:ext cx="7212013" cy="3352800"/>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pic>
        <p:nvPicPr>
          <p:cNvPr id="35843"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612775" y="2038350"/>
            <a:ext cx="8153400" cy="3619500"/>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pic>
        <p:nvPicPr>
          <p:cNvPr id="36867"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103313" y="2043113"/>
            <a:ext cx="7172325" cy="3609975"/>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pic>
        <p:nvPicPr>
          <p:cNvPr id="37891"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838200" y="1654175"/>
            <a:ext cx="7397750" cy="2232025"/>
          </a:xfrm>
        </p:spPr>
      </p:pic>
      <p:pic>
        <p:nvPicPr>
          <p:cNvPr id="37892"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859213"/>
            <a:ext cx="6170613" cy="284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smtClean="0">
                <a:cs typeface="FreesiaUPC" pitchFamily="34" charset="-34"/>
              </a:rPr>
              <a:t>Identify Draggable Elements</a:t>
            </a:r>
          </a:p>
        </p:txBody>
      </p:sp>
      <p:sp>
        <p:nvSpPr>
          <p:cNvPr id="11267"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Elements that you intend to be clicked and dragged must be identified as draggable, using the draggable attribute.</a:t>
            </a:r>
          </a:p>
          <a:p>
            <a:endParaRPr lang="en-US" smtClean="0">
              <a:cs typeface="FreesiaUPC" pitchFamily="34" charset="-34"/>
            </a:endParaRPr>
          </a:p>
          <a:p>
            <a:r>
              <a:rPr lang="en-US" smtClean="0">
                <a:cs typeface="FreesiaUPC" pitchFamily="34" charset="-34"/>
              </a:rPr>
              <a:t>When this is set, HTML5 web browsers will fire off additional browser events that you can use in JavaScript to follow the drag-and-drop process. </a:t>
            </a:r>
          </a:p>
          <a:p>
            <a:r>
              <a:rPr lang="en-US" smtClean="0">
                <a:cs typeface="FreesiaUPC" pitchFamily="34" charset="-34"/>
              </a:rPr>
              <a:t>This attribute causes no visual change to the element; that must be handled by CSS. </a:t>
            </a:r>
          </a:p>
          <a:p>
            <a:r>
              <a:rPr lang="en-US" smtClean="0">
                <a:cs typeface="FreesiaUPC" pitchFamily="34" charset="-34"/>
              </a:rPr>
              <a:t>For example, you can indicate to the user that an element is draggable by changing the mouse cursor displayed over the element:</a:t>
            </a:r>
          </a:p>
        </p:txBody>
      </p:sp>
      <p:pic>
        <p:nvPicPr>
          <p:cNvPr id="1126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533650"/>
            <a:ext cx="5181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5791200"/>
            <a:ext cx="39433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sp>
        <p:nvSpPr>
          <p:cNvPr id="38915" name="Content Placeholder 2"/>
          <p:cNvSpPr>
            <a:spLocks noGrp="1"/>
          </p:cNvSpPr>
          <p:nvPr>
            <p:ph sz="quarter" idx="1"/>
          </p:nvPr>
        </p:nvSpPr>
        <p:spPr>
          <a:xfrm>
            <a:off x="612775" y="1600200"/>
            <a:ext cx="8153400" cy="4495800"/>
          </a:xfrm>
        </p:spPr>
        <p:txBody>
          <a:bodyPr/>
          <a:lstStyle/>
          <a:p>
            <a:r>
              <a:rPr lang="en-US" dirty="0" smtClean="0">
                <a:cs typeface="FreesiaUPC" pitchFamily="34" charset="-34"/>
              </a:rPr>
              <a:t>After processing the </a:t>
            </a:r>
            <a:r>
              <a:rPr lang="en-US" dirty="0" err="1" smtClean="0">
                <a:cs typeface="FreesiaUPC" pitchFamily="34" charset="-34"/>
              </a:rPr>
              <a:t>dragstart</a:t>
            </a:r>
            <a:r>
              <a:rPr lang="en-US" dirty="0" smtClean="0">
                <a:cs typeface="FreesiaUPC" pitchFamily="34" charset="-34"/>
              </a:rPr>
              <a:t> event, you need to instruct the browser how to handle the data as it is being dragged across the screen.</a:t>
            </a:r>
          </a:p>
          <a:p>
            <a:r>
              <a:rPr lang="en-US" dirty="0" smtClean="0">
                <a:cs typeface="FreesiaUPC" pitchFamily="34" charset="-34"/>
              </a:rPr>
              <a:t>First, cancel the default event using </a:t>
            </a:r>
            <a:r>
              <a:rPr lang="en-US" dirty="0" err="1" smtClean="0">
                <a:cs typeface="FreesiaUPC" pitchFamily="34" charset="-34"/>
              </a:rPr>
              <a:t>event.preventDefault</a:t>
            </a:r>
            <a:r>
              <a:rPr lang="en-US" dirty="0" smtClean="0">
                <a:cs typeface="FreesiaUPC" pitchFamily="34" charset="-34"/>
              </a:rPr>
              <a:t>() and by returning false; second, specify the appropriate drop effect that will actually be displayed to the user:</a:t>
            </a:r>
          </a:p>
        </p:txBody>
      </p:sp>
      <p:pic>
        <p:nvPicPr>
          <p:cNvPr id="389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191000"/>
            <a:ext cx="63166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sp>
        <p:nvSpPr>
          <p:cNvPr id="39939" name="Content Placeholder 2"/>
          <p:cNvSpPr>
            <a:spLocks noGrp="1"/>
          </p:cNvSpPr>
          <p:nvPr>
            <p:ph sz="quarter" idx="1"/>
          </p:nvPr>
        </p:nvSpPr>
        <p:spPr>
          <a:xfrm>
            <a:off x="612775" y="1600200"/>
            <a:ext cx="8153400" cy="4495800"/>
          </a:xfrm>
        </p:spPr>
        <p:txBody>
          <a:bodyPr/>
          <a:lstStyle/>
          <a:p>
            <a:r>
              <a:rPr lang="en-US" dirty="0" smtClean="0">
                <a:cs typeface="FreesiaUPC" pitchFamily="34" charset="-34"/>
              </a:rPr>
              <a:t>The </a:t>
            </a:r>
            <a:r>
              <a:rPr lang="en-US" dirty="0" err="1" smtClean="0">
                <a:cs typeface="FreesiaUPC" pitchFamily="34" charset="-34"/>
              </a:rPr>
              <a:t>event.preventDefault</a:t>
            </a:r>
            <a:r>
              <a:rPr lang="en-US" dirty="0" smtClean="0">
                <a:cs typeface="FreesiaUPC" pitchFamily="34" charset="-34"/>
              </a:rPr>
              <a:t>() and return false commands both serve the same purpose but apply to different browsers, yet this code is safe to define on all browsers. </a:t>
            </a:r>
          </a:p>
          <a:p>
            <a:r>
              <a:rPr lang="en-US" dirty="0" smtClean="0">
                <a:cs typeface="FreesiaUPC" pitchFamily="34" charset="-34"/>
              </a:rPr>
              <a:t>Preventing the default action purpose is to instruct the browser that this individual function is providing all the functionality for this particular event and that it should therefore avoid the default event actions built into the browser itself. </a:t>
            </a:r>
          </a:p>
          <a:p>
            <a:r>
              <a:rPr lang="en-US" dirty="0" smtClean="0">
                <a:cs typeface="FreesiaUPC" pitchFamily="34" charset="-34"/>
              </a:rPr>
              <a:t>In the case of the </a:t>
            </a:r>
            <a:r>
              <a:rPr lang="en-US" dirty="0" err="1" smtClean="0">
                <a:cs typeface="FreesiaUPC" pitchFamily="34" charset="-34"/>
              </a:rPr>
              <a:t>dragover</a:t>
            </a:r>
            <a:r>
              <a:rPr lang="en-US" dirty="0" smtClean="0">
                <a:cs typeface="FreesiaUPC" pitchFamily="34" charset="-34"/>
              </a:rPr>
              <a:t> event, the default actions all relate to the built-in drag-and-drop functionality in the browser’s own user interface, such as dragging links into either the URL or tab bars.</a:t>
            </a: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pic>
        <p:nvPicPr>
          <p:cNvPr id="40963"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990600" y="2057400"/>
            <a:ext cx="6713538" cy="2528888"/>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pic>
        <p:nvPicPr>
          <p:cNvPr id="41987"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573088" y="1838325"/>
            <a:ext cx="6389687" cy="2971800"/>
          </a:xfrm>
        </p:spPr>
      </p:pic>
      <p:pic>
        <p:nvPicPr>
          <p:cNvPr id="4198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92338" y="3362325"/>
            <a:ext cx="6418262"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pic>
        <p:nvPicPr>
          <p:cNvPr id="43011"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752600"/>
            <a:ext cx="7996238" cy="4419600"/>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pic>
        <p:nvPicPr>
          <p:cNvPr id="44035"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600200"/>
            <a:ext cx="7823200" cy="5181600"/>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12775" y="228600"/>
            <a:ext cx="8153400" cy="990600"/>
          </a:xfrm>
        </p:spPr>
        <p:txBody>
          <a:bodyPr/>
          <a:lstStyle/>
          <a:p>
            <a:r>
              <a:rPr lang="en-US" smtClean="0">
                <a:cs typeface="FreesiaUPC" pitchFamily="34" charset="-34"/>
              </a:rPr>
              <a:t>Handle the Drag-and-Drop Events</a:t>
            </a:r>
          </a:p>
        </p:txBody>
      </p:sp>
      <p:pic>
        <p:nvPicPr>
          <p:cNvPr id="45059"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838200" y="1981200"/>
            <a:ext cx="7467600" cy="3429000"/>
          </a:xfrm>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US" smtClean="0">
                <a:cs typeface="FreesiaUPC" pitchFamily="34" charset="-34"/>
              </a:rPr>
              <a:t>Identify Drop Zone Elements</a:t>
            </a:r>
          </a:p>
        </p:txBody>
      </p:sp>
      <p:sp>
        <p:nvSpPr>
          <p:cNvPr id="1229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There are two ways to identify elements as a drop zone, or in other words, accept draggable elements. </a:t>
            </a:r>
          </a:p>
          <a:p>
            <a:endParaRPr lang="en-US" smtClean="0">
              <a:cs typeface="FreesiaUPC" pitchFamily="34" charset="-34"/>
            </a:endParaRPr>
          </a:p>
          <a:p>
            <a:r>
              <a:rPr lang="en-US" smtClean="0">
                <a:cs typeface="FreesiaUPC" pitchFamily="34" charset="-34"/>
              </a:rPr>
              <a:t>Note that the first method is recommended, as it is supported by the most web browsers.</a:t>
            </a: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en-US" sz="4000" smtClean="0">
                <a:cs typeface="FreesiaUPC" pitchFamily="34" charset="-34"/>
              </a:rPr>
              <a:t>The dragenter, dragover, and dragleave Event Methods</a:t>
            </a:r>
          </a:p>
        </p:txBody>
      </p:sp>
      <p:sp>
        <p:nvSpPr>
          <p:cNvPr id="1331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first and primary method involves simply assigning drop-point elements a specific class name, such as dropzone, and then using that class name in JavaScript to register listener functions for your drag-and-drop events. </a:t>
            </a:r>
          </a:p>
        </p:txBody>
      </p:sp>
      <p:pic>
        <p:nvPicPr>
          <p:cNvPr id="133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300413"/>
            <a:ext cx="631031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r>
              <a:rPr lang="en-US" smtClean="0">
                <a:cs typeface="FreesiaUPC" pitchFamily="34" charset="-34"/>
              </a:rPr>
              <a:t>The dropzone Attribute Method</a:t>
            </a:r>
          </a:p>
        </p:txBody>
      </p:sp>
      <p:sp>
        <p:nvSpPr>
          <p:cNvPr id="1433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alternative method involves using the new dropzone attribute. </a:t>
            </a:r>
          </a:p>
          <a:p>
            <a:r>
              <a:rPr lang="en-US" smtClean="0">
                <a:cs typeface="FreesiaUPC" pitchFamily="34" charset="-34"/>
              </a:rPr>
              <a:t>None of the major web browsers support this attribute, but once implemented, it will allow you to simplify the dragenter, dragover, and dragleave events. </a:t>
            </a:r>
          </a:p>
          <a:p>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r>
              <a:rPr lang="en-US" smtClean="0">
                <a:cs typeface="FreesiaUPC" pitchFamily="34" charset="-34"/>
              </a:rPr>
              <a:t>The dropzone Attribute Method</a:t>
            </a:r>
          </a:p>
        </p:txBody>
      </p:sp>
      <p:sp>
        <p:nvSpPr>
          <p:cNvPr id="15363" name="Content Placeholder 2"/>
          <p:cNvSpPr>
            <a:spLocks noGrp="1"/>
          </p:cNvSpPr>
          <p:nvPr>
            <p:ph sz="quarter" idx="1"/>
          </p:nvPr>
        </p:nvSpPr>
        <p:spPr>
          <a:xfrm>
            <a:off x="612775" y="1600200"/>
            <a:ext cx="8153400" cy="4495800"/>
          </a:xfrm>
        </p:spPr>
        <p:txBody>
          <a:bodyPr/>
          <a:lstStyle/>
          <a:p>
            <a:endParaRPr lang="en-US" smtClean="0">
              <a:cs typeface="FreesiaUPC" pitchFamily="34" charset="-34"/>
            </a:endParaRPr>
          </a:p>
          <a:p>
            <a:r>
              <a:rPr lang="en-US" smtClean="0">
                <a:cs typeface="FreesiaUPC" pitchFamily="34" charset="-34"/>
              </a:rPr>
              <a:t>The feedback parameter can be </a:t>
            </a:r>
            <a:r>
              <a:rPr lang="en-US" i="1" u="sng" smtClean="0">
                <a:cs typeface="FreesiaUPC" pitchFamily="34" charset="-34"/>
              </a:rPr>
              <a:t>copy</a:t>
            </a:r>
            <a:r>
              <a:rPr lang="en-US" smtClean="0">
                <a:cs typeface="FreesiaUPC" pitchFamily="34" charset="-34"/>
              </a:rPr>
              <a:t>, </a:t>
            </a:r>
            <a:r>
              <a:rPr lang="en-US" i="1" u="sng" smtClean="0">
                <a:cs typeface="FreesiaUPC" pitchFamily="34" charset="-34"/>
              </a:rPr>
              <a:t>move</a:t>
            </a:r>
            <a:r>
              <a:rPr lang="en-US" smtClean="0">
                <a:cs typeface="FreesiaUPC" pitchFamily="34" charset="-34"/>
              </a:rPr>
              <a:t>, or </a:t>
            </a:r>
            <a:r>
              <a:rPr lang="en-US" i="1" u="sng" smtClean="0">
                <a:cs typeface="FreesiaUPC" pitchFamily="34" charset="-34"/>
              </a:rPr>
              <a:t>link</a:t>
            </a:r>
            <a:r>
              <a:rPr lang="en-US" smtClean="0">
                <a:cs typeface="FreesiaUPC" pitchFamily="34" charset="-34"/>
              </a:rPr>
              <a:t> and sets the mouse icon effect. </a:t>
            </a:r>
          </a:p>
          <a:p>
            <a:r>
              <a:rPr lang="en-US" smtClean="0">
                <a:cs typeface="FreesiaUPC" pitchFamily="34" charset="-34"/>
              </a:rPr>
              <a:t>Only one feedback value can be specified, but if unspecified, it defaults to copy. </a:t>
            </a:r>
          </a:p>
          <a:p>
            <a:r>
              <a:rPr lang="en-US" smtClean="0">
                <a:cs typeface="FreesiaUPC" pitchFamily="34" charset="-34"/>
              </a:rPr>
              <a:t>The kind parameter is a single character that states the acceptable data type. </a:t>
            </a:r>
          </a:p>
          <a:p>
            <a:r>
              <a:rPr lang="en-US" smtClean="0">
                <a:cs typeface="FreesiaUPC" pitchFamily="34" charset="-34"/>
              </a:rPr>
              <a:t>Use </a:t>
            </a:r>
            <a:r>
              <a:rPr lang="en-US" i="1" u="sng" smtClean="0">
                <a:cs typeface="FreesiaUPC" pitchFamily="34" charset="-34"/>
              </a:rPr>
              <a:t>f</a:t>
            </a:r>
            <a:r>
              <a:rPr lang="en-US" smtClean="0">
                <a:cs typeface="FreesiaUPC" pitchFamily="34" charset="-34"/>
              </a:rPr>
              <a:t> for accepting files dragged from the desktop and </a:t>
            </a:r>
            <a:r>
              <a:rPr lang="en-US" i="1" u="sng" smtClean="0">
                <a:cs typeface="FreesiaUPC" pitchFamily="34" charset="-34"/>
              </a:rPr>
              <a:t>s</a:t>
            </a:r>
            <a:r>
              <a:rPr lang="en-US" smtClean="0">
                <a:cs typeface="FreesiaUPC" pitchFamily="34" charset="-34"/>
              </a:rPr>
              <a:t> for accepting data strings. </a:t>
            </a:r>
          </a:p>
          <a:p>
            <a:r>
              <a:rPr lang="en-US" smtClean="0">
                <a:cs typeface="FreesiaUPC" pitchFamily="34" charset="-34"/>
              </a:rPr>
              <a:t>type is the MIME type of the data accepted. Multiple kind:type parameters can be specified, if required.</a:t>
            </a:r>
          </a:p>
          <a:p>
            <a:endParaRPr lang="en-US" smtClean="0">
              <a:cs typeface="FreesiaUPC" pitchFamily="34" charset="-34"/>
            </a:endParaRPr>
          </a:p>
        </p:txBody>
      </p:sp>
      <p:pic>
        <p:nvPicPr>
          <p:cNvPr id="1536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76400"/>
            <a:ext cx="72390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r>
              <a:rPr lang="en-US" smtClean="0">
                <a:cs typeface="FreesiaUPC" pitchFamily="34" charset="-34"/>
              </a:rPr>
              <a:t>The dropzone Attribute Method</a:t>
            </a:r>
          </a:p>
        </p:txBody>
      </p:sp>
      <p:sp>
        <p:nvSpPr>
          <p:cNvPr id="16387"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For example, if you were copying image files dragged from the desktop, the dropzone attribute would be </a:t>
            </a:r>
          </a:p>
          <a:p>
            <a:endParaRPr lang="en-US" smtClean="0">
              <a:cs typeface="FreesiaUPC" pitchFamily="34" charset="-34"/>
            </a:endParaRPr>
          </a:p>
          <a:p>
            <a:endParaRPr lang="en-US" smtClean="0">
              <a:cs typeface="FreesiaUPC" pitchFamily="34" charset="-34"/>
            </a:endParaRPr>
          </a:p>
          <a:p>
            <a:r>
              <a:rPr lang="en-US" smtClean="0">
                <a:cs typeface="FreesiaUPC" pitchFamily="34" charset="-34"/>
              </a:rPr>
              <a:t>If you were moving a data string, use </a:t>
            </a:r>
          </a:p>
        </p:txBody>
      </p:sp>
      <p:pic>
        <p:nvPicPr>
          <p:cNvPr id="1638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679700"/>
            <a:ext cx="76200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962400"/>
            <a:ext cx="5059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r>
              <a:rPr lang="en-US" smtClean="0">
                <a:cs typeface="FreesiaUPC" pitchFamily="34" charset="-34"/>
              </a:rPr>
              <a:t>Dragstart Event</a:t>
            </a:r>
          </a:p>
        </p:txBody>
      </p:sp>
      <p:sp>
        <p:nvSpPr>
          <p:cNvPr id="1741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dragstart event occurs on the element that has the draggable=’true’ attribute set. </a:t>
            </a:r>
          </a:p>
          <a:p>
            <a:r>
              <a:rPr lang="en-US" smtClean="0">
                <a:cs typeface="FreesiaUPC" pitchFamily="34" charset="-34"/>
              </a:rPr>
              <a:t>When you register this event listener on a draggable element, you will be notified when the user has clicked down and initiated the drag-and-drop process.</a:t>
            </a:r>
          </a:p>
          <a:p>
            <a:r>
              <a:rPr lang="en-US" smtClean="0">
                <a:cs typeface="FreesiaUPC" pitchFamily="34" charset="-34"/>
              </a:rPr>
              <a:t>Your registered dragstart event function can be used to fade out the draggable element object, to use event.dataTransfer.setData() to store supplementary information in the dragged item, and to assign a drag image under the mouse cursor.</a:t>
            </a:r>
          </a:p>
          <a:p>
            <a:pPr lvl="1"/>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5798</TotalTime>
  <Words>1475</Words>
  <Application>Microsoft Office PowerPoint</Application>
  <PresentationFormat>On-screen Show (4:3)</PresentationFormat>
  <Paragraphs>159</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Introduction to HTML5</vt:lpstr>
      <vt:lpstr>Browsers Support</vt:lpstr>
      <vt:lpstr>Identify Draggable Elements</vt:lpstr>
      <vt:lpstr>Identify Drop Zone Elements</vt:lpstr>
      <vt:lpstr>The dragenter, dragover, and dragleave Event Methods</vt:lpstr>
      <vt:lpstr>The dropzone Attribute Method</vt:lpstr>
      <vt:lpstr>The dropzone Attribute Method</vt:lpstr>
      <vt:lpstr>The dropzone Attribute Method</vt:lpstr>
      <vt:lpstr>Dragstart Event</vt:lpstr>
      <vt:lpstr>Drag Event</vt:lpstr>
      <vt:lpstr>Dragenter Event</vt:lpstr>
      <vt:lpstr>Dragover Event</vt:lpstr>
      <vt:lpstr>Dragleave Event</vt:lpstr>
      <vt:lpstr>Drop Event</vt:lpstr>
      <vt:lpstr>Dragend Event</vt:lpstr>
      <vt:lpstr>Dragging Objects out of a Web Page</vt:lpstr>
      <vt:lpstr>Dragging Objects into a Web Page</vt:lpstr>
      <vt:lpstr>Specify Objects to Drag</vt:lpstr>
      <vt:lpstr>Specify Objects to Drag</vt:lpstr>
      <vt:lpstr>Specify Objects to Drag</vt:lpstr>
      <vt:lpstr>Specify Objects to Drag</vt:lpstr>
      <vt:lpstr>Specify Objects to Drag</vt:lpstr>
      <vt:lpstr>Specify a Drop Zone</vt:lpstr>
      <vt:lpstr>Specify a Drop Zone</vt:lpstr>
      <vt:lpstr>Specify a Drop Zone</vt:lpstr>
      <vt:lpstr>Specify a Drop Zone</vt:lpstr>
      <vt:lpstr>Handle the Drag-and-Drop Events</vt:lpstr>
      <vt:lpstr>Handle the Drag-and-Drop Events</vt:lpstr>
      <vt:lpstr>Handle the Drag-and-Drop Events</vt:lpstr>
      <vt:lpstr>Handle the Drag-and-Drop Events</vt:lpstr>
      <vt:lpstr>Handle the Drag-and-Drop Events</vt:lpstr>
      <vt:lpstr>Handle the Drag-and-Drop Events</vt:lpstr>
      <vt:lpstr>Handle the Drag-and-Drop Events</vt:lpstr>
      <vt:lpstr>Handle the Drag-and-Drop Events</vt:lpstr>
      <vt:lpstr>Handle the Drag-and-Drop Events</vt:lpstr>
      <vt:lpstr>Handle the Drag-and-Drop Events</vt:lpstr>
    </vt:vector>
  </TitlesOfParts>
  <Company>sKz Community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Application Development</dc:title>
  <dc:creator>sKzXP</dc:creator>
  <cp:lastModifiedBy>Windows User</cp:lastModifiedBy>
  <cp:revision>767</cp:revision>
  <dcterms:created xsi:type="dcterms:W3CDTF">2011-08-02T15:46:07Z</dcterms:created>
  <dcterms:modified xsi:type="dcterms:W3CDTF">2012-07-19T06:50:35Z</dcterms:modified>
</cp:coreProperties>
</file>