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Lst>
  <p:sldSz cx="9144000" cy="6858000" type="screen4x3"/>
  <p:notesSz cx="6858000" cy="9144000"/>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Angsana New" pitchFamily="18" charset="-34"/>
      </a:defRPr>
    </a:lvl1pPr>
    <a:lvl2pPr marL="457200" algn="l" rtl="0" fontAlgn="base">
      <a:spcBef>
        <a:spcPct val="0"/>
      </a:spcBef>
      <a:spcAft>
        <a:spcPct val="0"/>
      </a:spcAft>
      <a:defRPr sz="2800" kern="1200">
        <a:solidFill>
          <a:schemeClr val="tx1"/>
        </a:solidFill>
        <a:latin typeface="Arial" pitchFamily="34" charset="0"/>
        <a:ea typeface="+mn-ea"/>
        <a:cs typeface="Angsana New" pitchFamily="18" charset="-34"/>
      </a:defRPr>
    </a:lvl2pPr>
    <a:lvl3pPr marL="914400" algn="l" rtl="0" fontAlgn="base">
      <a:spcBef>
        <a:spcPct val="0"/>
      </a:spcBef>
      <a:spcAft>
        <a:spcPct val="0"/>
      </a:spcAft>
      <a:defRPr sz="2800" kern="1200">
        <a:solidFill>
          <a:schemeClr val="tx1"/>
        </a:solidFill>
        <a:latin typeface="Arial" pitchFamily="34" charset="0"/>
        <a:ea typeface="+mn-ea"/>
        <a:cs typeface="Angsana New" pitchFamily="18" charset="-34"/>
      </a:defRPr>
    </a:lvl3pPr>
    <a:lvl4pPr marL="1371600" algn="l" rtl="0" fontAlgn="base">
      <a:spcBef>
        <a:spcPct val="0"/>
      </a:spcBef>
      <a:spcAft>
        <a:spcPct val="0"/>
      </a:spcAft>
      <a:defRPr sz="2800" kern="1200">
        <a:solidFill>
          <a:schemeClr val="tx1"/>
        </a:solidFill>
        <a:latin typeface="Arial" pitchFamily="34" charset="0"/>
        <a:ea typeface="+mn-ea"/>
        <a:cs typeface="Angsana New" pitchFamily="18" charset="-34"/>
      </a:defRPr>
    </a:lvl4pPr>
    <a:lvl5pPr marL="1828800" algn="l" rtl="0" fontAlgn="base">
      <a:spcBef>
        <a:spcPct val="0"/>
      </a:spcBef>
      <a:spcAft>
        <a:spcPct val="0"/>
      </a:spcAft>
      <a:defRPr sz="2800" kern="1200">
        <a:solidFill>
          <a:schemeClr val="tx1"/>
        </a:solidFill>
        <a:latin typeface="Arial" pitchFamily="34" charset="0"/>
        <a:ea typeface="+mn-ea"/>
        <a:cs typeface="Angsana New" pitchFamily="18" charset="-34"/>
      </a:defRPr>
    </a:lvl5pPr>
    <a:lvl6pPr marL="2286000" algn="l" defTabSz="914400" rtl="0" eaLnBrk="1" latinLnBrk="0" hangingPunct="1">
      <a:defRPr sz="2800" kern="1200">
        <a:solidFill>
          <a:schemeClr val="tx1"/>
        </a:solidFill>
        <a:latin typeface="Arial" pitchFamily="34" charset="0"/>
        <a:ea typeface="+mn-ea"/>
        <a:cs typeface="Angsana New" pitchFamily="18" charset="-34"/>
      </a:defRPr>
    </a:lvl6pPr>
    <a:lvl7pPr marL="2743200" algn="l" defTabSz="914400" rtl="0" eaLnBrk="1" latinLnBrk="0" hangingPunct="1">
      <a:defRPr sz="2800" kern="1200">
        <a:solidFill>
          <a:schemeClr val="tx1"/>
        </a:solidFill>
        <a:latin typeface="Arial" pitchFamily="34" charset="0"/>
        <a:ea typeface="+mn-ea"/>
        <a:cs typeface="Angsana New" pitchFamily="18" charset="-34"/>
      </a:defRPr>
    </a:lvl7pPr>
    <a:lvl8pPr marL="3200400" algn="l" defTabSz="914400" rtl="0" eaLnBrk="1" latinLnBrk="0" hangingPunct="1">
      <a:defRPr sz="2800" kern="1200">
        <a:solidFill>
          <a:schemeClr val="tx1"/>
        </a:solidFill>
        <a:latin typeface="Arial" pitchFamily="34" charset="0"/>
        <a:ea typeface="+mn-ea"/>
        <a:cs typeface="Angsana New" pitchFamily="18" charset="-34"/>
      </a:defRPr>
    </a:lvl8pPr>
    <a:lvl9pPr marL="3657600" algn="l" defTabSz="914400" rtl="0" eaLnBrk="1" latinLnBrk="0" hangingPunct="1">
      <a:defRPr sz="2800" kern="1200">
        <a:solidFill>
          <a:schemeClr val="tx1"/>
        </a:solidFill>
        <a:latin typeface="Arial"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60" autoAdjust="0"/>
  </p:normalViewPr>
  <p:slideViewPr>
    <p:cSldViewPr showGuides="1">
      <p:cViewPr>
        <p:scale>
          <a:sx n="70" d="100"/>
          <a:sy n="70" d="100"/>
        </p:scale>
        <p:origin x="-42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8D122E23-67E0-4796-B710-210C89DCC23D}" type="datetimeFigureOut">
              <a:rPr lang="en-US"/>
              <a:pPr>
                <a:defRPr/>
              </a:pPr>
              <a:t>7/18/2012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5E84C310-AF84-4958-999C-2E8E6083DD38}" type="slidenum">
              <a:rPr lang="en-US"/>
              <a:pPr>
                <a:defRPr/>
              </a:pPr>
              <a:t>‹#›</a:t>
            </a:fld>
            <a:endParaRPr lang="en-US"/>
          </a:p>
        </p:txBody>
      </p:sp>
    </p:spTree>
    <p:extLst>
      <p:ext uri="{BB962C8B-B14F-4D97-AF65-F5344CB8AC3E}">
        <p14:creationId xmlns:p14="http://schemas.microsoft.com/office/powerpoint/2010/main" val="3652784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&lt;article&gt;</a:t>
            </a:r>
          </a:p>
          <a:p>
            <a:r>
              <a:rPr lang="en-US" dirty="0" smtClean="0"/>
              <a:t>&lt;h3&gt;</a:t>
            </a:r>
            <a:r>
              <a:rPr lang="en-US" baseline="0" dirty="0" smtClean="0"/>
              <a:t>HTML5 Canvas&lt;/h3&gt;</a:t>
            </a:r>
            <a:br>
              <a:rPr lang="en-US" baseline="0" dirty="0" smtClean="0"/>
            </a:br>
            <a:r>
              <a:rPr lang="en-US" baseline="0" dirty="0" smtClean="0"/>
              <a:t>&lt;canvas id=“” width=“500” height=“300”&gt;</a:t>
            </a:r>
          </a:p>
          <a:p>
            <a:r>
              <a:rPr lang="en-US" baseline="0" dirty="0" smtClean="0"/>
              <a:t>	Your browser does not support the HTML5 canvas</a:t>
            </a:r>
          </a:p>
          <a:p>
            <a:r>
              <a:rPr lang="en-US" baseline="0" dirty="0" smtClean="0"/>
              <a:t>&lt;/canvas&gt;</a:t>
            </a:r>
          </a:p>
          <a:p>
            <a:r>
              <a:rPr lang="en-US" baseline="0" dirty="0" smtClean="0"/>
              <a:t>&lt;/article&gt;</a:t>
            </a:r>
            <a:endParaRPr lang="th-TH" dirty="0"/>
          </a:p>
        </p:txBody>
      </p:sp>
      <p:sp>
        <p:nvSpPr>
          <p:cNvPr id="4" name="Slide Number Placeholder 3"/>
          <p:cNvSpPr>
            <a:spLocks noGrp="1"/>
          </p:cNvSpPr>
          <p:nvPr>
            <p:ph type="sldNum" sz="quarter" idx="10"/>
          </p:nvPr>
        </p:nvSpPr>
        <p:spPr/>
        <p:txBody>
          <a:bodyPr/>
          <a:lstStyle/>
          <a:p>
            <a:pPr>
              <a:defRPr/>
            </a:pPr>
            <a:fld id="{5E84C310-AF84-4958-999C-2E8E6083DD38}" type="slidenum">
              <a:rPr lang="en-US" smtClean="0"/>
              <a:pPr>
                <a:defRPr/>
              </a:pPr>
              <a:t>36</a:t>
            </a:fld>
            <a:endParaRPr lang="en-US"/>
          </a:p>
        </p:txBody>
      </p:sp>
    </p:spTree>
    <p:extLst>
      <p:ext uri="{BB962C8B-B14F-4D97-AF65-F5344CB8AC3E}">
        <p14:creationId xmlns:p14="http://schemas.microsoft.com/office/powerpoint/2010/main" val="402062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Context.fillRect</a:t>
            </a:r>
            <a:r>
              <a:rPr lang="en-US" dirty="0" smtClean="0"/>
              <a:t>(50,50,300,200);</a:t>
            </a:r>
            <a:endParaRPr lang="th-TH" dirty="0"/>
          </a:p>
        </p:txBody>
      </p:sp>
      <p:sp>
        <p:nvSpPr>
          <p:cNvPr id="4" name="Slide Number Placeholder 3"/>
          <p:cNvSpPr>
            <a:spLocks noGrp="1"/>
          </p:cNvSpPr>
          <p:nvPr>
            <p:ph type="sldNum" sz="quarter" idx="10"/>
          </p:nvPr>
        </p:nvSpPr>
        <p:spPr/>
        <p:txBody>
          <a:bodyPr/>
          <a:lstStyle/>
          <a:p>
            <a:pPr>
              <a:defRPr/>
            </a:pPr>
            <a:fld id="{5E84C310-AF84-4958-999C-2E8E6083DD38}" type="slidenum">
              <a:rPr lang="en-US" smtClean="0"/>
              <a:pPr>
                <a:defRPr/>
              </a:pPr>
              <a:t>41</a:t>
            </a:fld>
            <a:endParaRPr lang="en-US"/>
          </a:p>
        </p:txBody>
      </p:sp>
    </p:spTree>
    <p:extLst>
      <p:ext uri="{BB962C8B-B14F-4D97-AF65-F5344CB8AC3E}">
        <p14:creationId xmlns:p14="http://schemas.microsoft.com/office/powerpoint/2010/main" val="237330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Function </a:t>
            </a:r>
            <a:r>
              <a:rPr lang="en-US" dirty="0" err="1" smtClean="0"/>
              <a:t>drawGradient</a:t>
            </a:r>
            <a:r>
              <a:rPr lang="en-US" dirty="0" smtClean="0"/>
              <a:t>(){</a:t>
            </a:r>
          </a:p>
          <a:p>
            <a:r>
              <a:rPr lang="en-US" dirty="0" smtClean="0"/>
              <a:t>	</a:t>
            </a:r>
            <a:r>
              <a:rPr lang="en-US" dirty="0" err="1" smtClean="0"/>
              <a:t>var</a:t>
            </a:r>
            <a:r>
              <a:rPr lang="en-US" dirty="0" smtClean="0"/>
              <a:t> gradient = </a:t>
            </a:r>
            <a:r>
              <a:rPr lang="en-US" dirty="0" err="1" smtClean="0"/>
              <a:t>context.createLinearGradient</a:t>
            </a:r>
            <a:r>
              <a:rPr lang="en-US" dirty="0" smtClean="0"/>
              <a:t>(0,0,500,300);</a:t>
            </a:r>
          </a:p>
          <a:p>
            <a:endParaRPr lang="en-US" dirty="0" smtClean="0"/>
          </a:p>
          <a:p>
            <a:r>
              <a:rPr lang="en-US" dirty="0" smtClean="0"/>
              <a:t>	</a:t>
            </a:r>
            <a:r>
              <a:rPr lang="en-US" dirty="0" err="1" smtClean="0"/>
              <a:t>gradient.addColorStop</a:t>
            </a:r>
            <a:r>
              <a:rPr lang="en-US" dirty="0" smtClean="0"/>
              <a:t>(0,”white”);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t>
            </a:r>
            <a:r>
              <a:rPr lang="en-US" dirty="0" err="1" smtClean="0"/>
              <a:t>gradient.addColorStop</a:t>
            </a:r>
            <a:r>
              <a:rPr lang="en-US" dirty="0" smtClean="0"/>
              <a:t>(1,””);</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t>
            </a:r>
          </a:p>
          <a:p>
            <a:r>
              <a:rPr lang="en-US" dirty="0" smtClean="0"/>
              <a:t>}</a:t>
            </a:r>
            <a:endParaRPr lang="th-TH" dirty="0"/>
          </a:p>
        </p:txBody>
      </p:sp>
      <p:sp>
        <p:nvSpPr>
          <p:cNvPr id="4" name="Slide Number Placeholder 3"/>
          <p:cNvSpPr>
            <a:spLocks noGrp="1"/>
          </p:cNvSpPr>
          <p:nvPr>
            <p:ph type="sldNum" sz="quarter" idx="10"/>
          </p:nvPr>
        </p:nvSpPr>
        <p:spPr/>
        <p:txBody>
          <a:bodyPr/>
          <a:lstStyle/>
          <a:p>
            <a:pPr>
              <a:defRPr/>
            </a:pPr>
            <a:fld id="{5E84C310-AF84-4958-999C-2E8E6083DD38}" type="slidenum">
              <a:rPr lang="en-US" smtClean="0"/>
              <a:pPr>
                <a:defRPr/>
              </a:pPr>
              <a:t>82</a:t>
            </a:fld>
            <a:endParaRPr lang="en-US"/>
          </a:p>
        </p:txBody>
      </p:sp>
    </p:spTree>
    <p:extLst>
      <p:ext uri="{BB962C8B-B14F-4D97-AF65-F5344CB8AC3E}">
        <p14:creationId xmlns:p14="http://schemas.microsoft.com/office/powerpoint/2010/main" val="1192505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4A4BA1A7-58A6-4FBF-B1E7-4E38D0495F7C}" type="datetimeFigureOut">
              <a:rPr lang="th-TH"/>
              <a:pPr>
                <a:defRPr/>
              </a:pPr>
              <a:t>18/07/55</a:t>
            </a:fld>
            <a:endParaRPr lang="th-TH"/>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th-TH"/>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52F5AB2A-8FA1-406E-BC39-A76BA548636C}" type="slidenum">
              <a:rPr lang="th-TH"/>
              <a:pPr>
                <a:defRPr/>
              </a:pPr>
              <a:t>‹#›</a:t>
            </a:fld>
            <a:endParaRPr lang="th-TH"/>
          </a:p>
        </p:txBody>
      </p:sp>
    </p:spTree>
    <p:extLst>
      <p:ext uri="{BB962C8B-B14F-4D97-AF65-F5344CB8AC3E}">
        <p14:creationId xmlns:p14="http://schemas.microsoft.com/office/powerpoint/2010/main" val="17673855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B19E4A3-62D2-4DB2-9448-30D0E37C4DB2}" type="datetimeFigureOut">
              <a:rPr lang="th-TH"/>
              <a:pPr>
                <a:defRPr/>
              </a:pPr>
              <a:t>18/07/55</a:t>
            </a:fld>
            <a:endParaRPr lang="th-TH"/>
          </a:p>
        </p:txBody>
      </p:sp>
      <p:sp>
        <p:nvSpPr>
          <p:cNvPr id="5" name="Footer Placeholder 2"/>
          <p:cNvSpPr>
            <a:spLocks noGrp="1"/>
          </p:cNvSpPr>
          <p:nvPr>
            <p:ph type="ftr" sz="quarter" idx="11"/>
          </p:nvPr>
        </p:nvSpPr>
        <p:spPr/>
        <p:txBody>
          <a:bodyPr/>
          <a:lstStyle>
            <a:lvl1pPr>
              <a:defRPr/>
            </a:lvl1pPr>
          </a:lstStyle>
          <a:p>
            <a:pPr>
              <a:defRPr/>
            </a:pPr>
            <a:endParaRPr lang="th-TH"/>
          </a:p>
        </p:txBody>
      </p:sp>
      <p:sp>
        <p:nvSpPr>
          <p:cNvPr id="6" name="Slide Number Placeholder 22"/>
          <p:cNvSpPr>
            <a:spLocks noGrp="1"/>
          </p:cNvSpPr>
          <p:nvPr>
            <p:ph type="sldNum" sz="quarter" idx="12"/>
          </p:nvPr>
        </p:nvSpPr>
        <p:spPr/>
        <p:txBody>
          <a:bodyPr/>
          <a:lstStyle>
            <a:lvl1pPr>
              <a:defRPr/>
            </a:lvl1pPr>
          </a:lstStyle>
          <a:p>
            <a:pPr>
              <a:defRPr/>
            </a:pPr>
            <a:fld id="{6D279F72-F3DD-41EA-9BEB-4AFA5E1BC2AA}" type="slidenum">
              <a:rPr lang="th-TH"/>
              <a:pPr>
                <a:defRPr/>
              </a:pPr>
              <a:t>‹#›</a:t>
            </a:fld>
            <a:endParaRPr lang="th-TH"/>
          </a:p>
        </p:txBody>
      </p:sp>
    </p:spTree>
    <p:extLst>
      <p:ext uri="{BB962C8B-B14F-4D97-AF65-F5344CB8AC3E}">
        <p14:creationId xmlns:p14="http://schemas.microsoft.com/office/powerpoint/2010/main" val="2933892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C9857B14-4911-4DCD-AD34-745D3E88AD00}" type="datetimeFigureOut">
              <a:rPr lang="th-TH"/>
              <a:pPr>
                <a:defRPr/>
              </a:pPr>
              <a:t>18/07/55</a:t>
            </a:fld>
            <a:endParaRPr lang="th-TH"/>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th-TH"/>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72D37B2A-05CE-4A9F-85EC-36A9AE8F1842}" type="slidenum">
              <a:rPr lang="th-TH"/>
              <a:pPr>
                <a:defRPr/>
              </a:pPr>
              <a:t>‹#›</a:t>
            </a:fld>
            <a:endParaRPr lang="th-TH"/>
          </a:p>
        </p:txBody>
      </p:sp>
    </p:spTree>
    <p:extLst>
      <p:ext uri="{BB962C8B-B14F-4D97-AF65-F5344CB8AC3E}">
        <p14:creationId xmlns:p14="http://schemas.microsoft.com/office/powerpoint/2010/main" val="171965817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1DE928B3-E68F-44A9-A8E1-54FAA018BAD5}" type="datetimeFigureOut">
              <a:rPr lang="th-TH"/>
              <a:pPr>
                <a:defRPr/>
              </a:pPr>
              <a:t>18/07/55</a:t>
            </a:fld>
            <a:endParaRPr lang="th-TH"/>
          </a:p>
        </p:txBody>
      </p:sp>
      <p:sp>
        <p:nvSpPr>
          <p:cNvPr id="5" name="Footer Placeholder 2"/>
          <p:cNvSpPr>
            <a:spLocks noGrp="1"/>
          </p:cNvSpPr>
          <p:nvPr>
            <p:ph type="ftr" sz="quarter" idx="11"/>
          </p:nvPr>
        </p:nvSpPr>
        <p:spPr/>
        <p:txBody>
          <a:bodyPr/>
          <a:lstStyle>
            <a:lvl1pPr>
              <a:defRPr/>
            </a:lvl1pPr>
          </a:lstStyle>
          <a:p>
            <a:pPr>
              <a:defRPr/>
            </a:pPr>
            <a:endParaRPr lang="th-TH"/>
          </a:p>
        </p:txBody>
      </p:sp>
      <p:sp>
        <p:nvSpPr>
          <p:cNvPr id="6" name="Slide Number Placeholder 22"/>
          <p:cNvSpPr>
            <a:spLocks noGrp="1"/>
          </p:cNvSpPr>
          <p:nvPr>
            <p:ph type="sldNum" sz="quarter" idx="12"/>
          </p:nvPr>
        </p:nvSpPr>
        <p:spPr/>
        <p:txBody>
          <a:bodyPr/>
          <a:lstStyle>
            <a:lvl1pPr>
              <a:defRPr/>
            </a:lvl1pPr>
          </a:lstStyle>
          <a:p>
            <a:pPr>
              <a:defRPr/>
            </a:pPr>
            <a:fld id="{D48314EF-E224-466E-A365-3C079D8B8205}" type="slidenum">
              <a:rPr lang="th-TH"/>
              <a:pPr>
                <a:defRPr/>
              </a:pPr>
              <a:t>‹#›</a:t>
            </a:fld>
            <a:endParaRPr lang="th-TH"/>
          </a:p>
        </p:txBody>
      </p:sp>
    </p:spTree>
    <p:extLst>
      <p:ext uri="{BB962C8B-B14F-4D97-AF65-F5344CB8AC3E}">
        <p14:creationId xmlns:p14="http://schemas.microsoft.com/office/powerpoint/2010/main" val="310135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946CFDEA-29E0-45D2-9385-A6545F7DA17F}" type="datetimeFigureOut">
              <a:rPr lang="th-TH"/>
              <a:pPr>
                <a:defRPr/>
              </a:pPr>
              <a:t>18/07/55</a:t>
            </a:fld>
            <a:endParaRPr lang="th-TH"/>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6E59D1E5-978B-4681-9286-8A57A36B37EB}" type="slidenum">
              <a:rPr lang="th-TH"/>
              <a:pPr>
                <a:defRPr/>
              </a:pPr>
              <a:t>‹#›</a:t>
            </a:fld>
            <a:endParaRPr lang="th-TH"/>
          </a:p>
        </p:txBody>
      </p:sp>
      <p:sp>
        <p:nvSpPr>
          <p:cNvPr id="9" name="Footer Placeholder 13"/>
          <p:cNvSpPr>
            <a:spLocks noGrp="1"/>
          </p:cNvSpPr>
          <p:nvPr>
            <p:ph type="ftr" sz="quarter" idx="12"/>
          </p:nvPr>
        </p:nvSpPr>
        <p:spPr/>
        <p:txBody>
          <a:bodyPr/>
          <a:lstStyle>
            <a:lvl1pPr>
              <a:defRPr/>
            </a:lvl1pPr>
          </a:lstStyle>
          <a:p>
            <a:pPr>
              <a:defRPr/>
            </a:pPr>
            <a:endParaRPr lang="th-TH"/>
          </a:p>
        </p:txBody>
      </p:sp>
    </p:spTree>
    <p:extLst>
      <p:ext uri="{BB962C8B-B14F-4D97-AF65-F5344CB8AC3E}">
        <p14:creationId xmlns:p14="http://schemas.microsoft.com/office/powerpoint/2010/main" val="193069000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D2FF8812-B186-4999-974C-46A48628FECE}" type="datetimeFigureOut">
              <a:rPr lang="th-TH"/>
              <a:pPr>
                <a:defRPr/>
              </a:pPr>
              <a:t>18/07/55</a:t>
            </a:fld>
            <a:endParaRPr lang="th-TH"/>
          </a:p>
        </p:txBody>
      </p:sp>
      <p:sp>
        <p:nvSpPr>
          <p:cNvPr id="6" name="Slide Number Placeholder 9"/>
          <p:cNvSpPr>
            <a:spLocks noGrp="1"/>
          </p:cNvSpPr>
          <p:nvPr>
            <p:ph type="sldNum" sz="quarter" idx="11"/>
          </p:nvPr>
        </p:nvSpPr>
        <p:spPr/>
        <p:txBody>
          <a:bodyPr rtlCol="0"/>
          <a:lstStyle>
            <a:lvl1pPr>
              <a:defRPr/>
            </a:lvl1pPr>
          </a:lstStyle>
          <a:p>
            <a:pPr>
              <a:defRPr/>
            </a:pPr>
            <a:fld id="{4BFB1592-3398-4FFB-8E0B-7A6C905C0B09}" type="slidenum">
              <a:rPr lang="th-TH"/>
              <a:pPr>
                <a:defRPr/>
              </a:pPr>
              <a:t>‹#›</a:t>
            </a:fld>
            <a:endParaRPr lang="th-TH"/>
          </a:p>
        </p:txBody>
      </p:sp>
      <p:sp>
        <p:nvSpPr>
          <p:cNvPr id="7" name="Footer Placeholder 11"/>
          <p:cNvSpPr>
            <a:spLocks noGrp="1"/>
          </p:cNvSpPr>
          <p:nvPr>
            <p:ph type="ftr" sz="quarter" idx="12"/>
          </p:nvPr>
        </p:nvSpPr>
        <p:spPr/>
        <p:txBody>
          <a:bodyPr rtlCol="0"/>
          <a:lstStyle>
            <a:lvl1pPr>
              <a:defRPr/>
            </a:lvl1pPr>
          </a:lstStyle>
          <a:p>
            <a:pPr>
              <a:defRPr/>
            </a:pPr>
            <a:endParaRPr lang="th-TH"/>
          </a:p>
        </p:txBody>
      </p:sp>
    </p:spTree>
    <p:extLst>
      <p:ext uri="{BB962C8B-B14F-4D97-AF65-F5344CB8AC3E}">
        <p14:creationId xmlns:p14="http://schemas.microsoft.com/office/powerpoint/2010/main" val="206565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F75A9073-DCA0-415E-ABAF-7F5135898D07}" type="datetimeFigureOut">
              <a:rPr lang="th-TH"/>
              <a:pPr>
                <a:defRPr/>
              </a:pPr>
              <a:t>18/07/55</a:t>
            </a:fld>
            <a:endParaRPr lang="th-TH"/>
          </a:p>
        </p:txBody>
      </p:sp>
      <p:sp>
        <p:nvSpPr>
          <p:cNvPr id="8" name="Slide Number Placeholder 11"/>
          <p:cNvSpPr>
            <a:spLocks noGrp="1"/>
          </p:cNvSpPr>
          <p:nvPr>
            <p:ph type="sldNum" sz="quarter" idx="11"/>
          </p:nvPr>
        </p:nvSpPr>
        <p:spPr/>
        <p:txBody>
          <a:bodyPr rtlCol="0"/>
          <a:lstStyle>
            <a:lvl1pPr>
              <a:defRPr/>
            </a:lvl1pPr>
          </a:lstStyle>
          <a:p>
            <a:pPr>
              <a:defRPr/>
            </a:pPr>
            <a:fld id="{CA7ACD46-7EE3-48E5-982F-991408D72354}" type="slidenum">
              <a:rPr lang="th-TH"/>
              <a:pPr>
                <a:defRPr/>
              </a:pPr>
              <a:t>‹#›</a:t>
            </a:fld>
            <a:endParaRPr lang="th-TH"/>
          </a:p>
        </p:txBody>
      </p:sp>
      <p:sp>
        <p:nvSpPr>
          <p:cNvPr id="9" name="Footer Placeholder 13"/>
          <p:cNvSpPr>
            <a:spLocks noGrp="1"/>
          </p:cNvSpPr>
          <p:nvPr>
            <p:ph type="ftr" sz="quarter" idx="12"/>
          </p:nvPr>
        </p:nvSpPr>
        <p:spPr/>
        <p:txBody>
          <a:bodyPr rtlCol="0"/>
          <a:lstStyle>
            <a:lvl1pPr>
              <a:defRPr/>
            </a:lvl1pPr>
          </a:lstStyle>
          <a:p>
            <a:pPr>
              <a:defRPr/>
            </a:pPr>
            <a:endParaRPr lang="th-TH"/>
          </a:p>
        </p:txBody>
      </p:sp>
    </p:spTree>
    <p:extLst>
      <p:ext uri="{BB962C8B-B14F-4D97-AF65-F5344CB8AC3E}">
        <p14:creationId xmlns:p14="http://schemas.microsoft.com/office/powerpoint/2010/main" val="1003648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B52B3434-8785-446E-BF1B-B199C1B9CD7F}" type="datetimeFigureOut">
              <a:rPr lang="th-TH"/>
              <a:pPr>
                <a:defRPr/>
              </a:pPr>
              <a:t>18/07/55</a:t>
            </a:fld>
            <a:endParaRPr lang="th-TH"/>
          </a:p>
        </p:txBody>
      </p:sp>
      <p:sp>
        <p:nvSpPr>
          <p:cNvPr id="4" name="Footer Placeholder 2"/>
          <p:cNvSpPr>
            <a:spLocks noGrp="1"/>
          </p:cNvSpPr>
          <p:nvPr>
            <p:ph type="ftr" sz="quarter" idx="11"/>
          </p:nvPr>
        </p:nvSpPr>
        <p:spPr/>
        <p:txBody>
          <a:bodyPr/>
          <a:lstStyle>
            <a:lvl1pPr>
              <a:defRPr/>
            </a:lvl1pPr>
          </a:lstStyle>
          <a:p>
            <a:pPr>
              <a:defRPr/>
            </a:pPr>
            <a:endParaRPr lang="th-TH"/>
          </a:p>
        </p:txBody>
      </p:sp>
      <p:sp>
        <p:nvSpPr>
          <p:cNvPr id="5" name="Slide Number Placeholder 22"/>
          <p:cNvSpPr>
            <a:spLocks noGrp="1"/>
          </p:cNvSpPr>
          <p:nvPr>
            <p:ph type="sldNum" sz="quarter" idx="12"/>
          </p:nvPr>
        </p:nvSpPr>
        <p:spPr/>
        <p:txBody>
          <a:bodyPr/>
          <a:lstStyle>
            <a:lvl1pPr>
              <a:defRPr/>
            </a:lvl1pPr>
          </a:lstStyle>
          <a:p>
            <a:pPr>
              <a:defRPr/>
            </a:pPr>
            <a:fld id="{1FE56989-BF50-437A-B2B1-278F97EF7D75}" type="slidenum">
              <a:rPr lang="th-TH"/>
              <a:pPr>
                <a:defRPr/>
              </a:pPr>
              <a:t>‹#›</a:t>
            </a:fld>
            <a:endParaRPr lang="th-TH"/>
          </a:p>
        </p:txBody>
      </p:sp>
    </p:spTree>
    <p:extLst>
      <p:ext uri="{BB962C8B-B14F-4D97-AF65-F5344CB8AC3E}">
        <p14:creationId xmlns:p14="http://schemas.microsoft.com/office/powerpoint/2010/main" val="1262044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1CF5E9B-D93C-4326-AF33-FD2DB772CDD3}" type="datetimeFigureOut">
              <a:rPr lang="th-TH"/>
              <a:pPr>
                <a:defRPr/>
              </a:pPr>
              <a:t>18/07/55</a:t>
            </a:fld>
            <a:endParaRPr lang="th-TH"/>
          </a:p>
        </p:txBody>
      </p:sp>
      <p:sp>
        <p:nvSpPr>
          <p:cNvPr id="3" name="Footer Placeholder 2"/>
          <p:cNvSpPr>
            <a:spLocks noGrp="1"/>
          </p:cNvSpPr>
          <p:nvPr>
            <p:ph type="ftr" sz="quarter" idx="11"/>
          </p:nvPr>
        </p:nvSpPr>
        <p:spPr/>
        <p:txBody>
          <a:bodyPr/>
          <a:lstStyle>
            <a:lvl1pPr>
              <a:defRPr/>
            </a:lvl1pPr>
          </a:lstStyle>
          <a:p>
            <a:pPr>
              <a:defRPr/>
            </a:pPr>
            <a:endParaRPr lang="th-TH"/>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B2192EC8-5116-420D-B79C-7E2049299300}" type="slidenum">
              <a:rPr lang="th-TH"/>
              <a:pPr>
                <a:defRPr/>
              </a:pPr>
              <a:t>‹#›</a:t>
            </a:fld>
            <a:endParaRPr lang="th-TH"/>
          </a:p>
        </p:txBody>
      </p:sp>
    </p:spTree>
    <p:extLst>
      <p:ext uri="{BB962C8B-B14F-4D97-AF65-F5344CB8AC3E}">
        <p14:creationId xmlns:p14="http://schemas.microsoft.com/office/powerpoint/2010/main" val="3796094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9043606-4F78-4F95-B6ED-3F0B63B8CB51}" type="datetimeFigureOut">
              <a:rPr lang="th-TH"/>
              <a:pPr>
                <a:defRPr/>
              </a:pPr>
              <a:t>18/07/55</a:t>
            </a:fld>
            <a:endParaRPr lang="th-TH"/>
          </a:p>
        </p:txBody>
      </p:sp>
      <p:sp>
        <p:nvSpPr>
          <p:cNvPr id="6" name="Footer Placeholder 2"/>
          <p:cNvSpPr>
            <a:spLocks noGrp="1"/>
          </p:cNvSpPr>
          <p:nvPr>
            <p:ph type="ftr" sz="quarter" idx="11"/>
          </p:nvPr>
        </p:nvSpPr>
        <p:spPr/>
        <p:txBody>
          <a:bodyPr/>
          <a:lstStyle>
            <a:lvl1pPr>
              <a:defRPr/>
            </a:lvl1pPr>
          </a:lstStyle>
          <a:p>
            <a:pPr>
              <a:defRPr/>
            </a:pPr>
            <a:endParaRPr lang="th-TH"/>
          </a:p>
        </p:txBody>
      </p:sp>
      <p:sp>
        <p:nvSpPr>
          <p:cNvPr id="7" name="Slide Number Placeholder 22"/>
          <p:cNvSpPr>
            <a:spLocks noGrp="1"/>
          </p:cNvSpPr>
          <p:nvPr>
            <p:ph type="sldNum" sz="quarter" idx="12"/>
          </p:nvPr>
        </p:nvSpPr>
        <p:spPr/>
        <p:txBody>
          <a:bodyPr/>
          <a:lstStyle>
            <a:lvl1pPr>
              <a:defRPr/>
            </a:lvl1pPr>
          </a:lstStyle>
          <a:p>
            <a:pPr>
              <a:defRPr/>
            </a:pPr>
            <a:fld id="{0036F88A-9923-40E1-9E6D-005AB671F510}" type="slidenum">
              <a:rPr lang="th-TH"/>
              <a:pPr>
                <a:defRPr/>
              </a:pPr>
              <a:t>‹#›</a:t>
            </a:fld>
            <a:endParaRPr lang="th-TH"/>
          </a:p>
        </p:txBody>
      </p:sp>
    </p:spTree>
    <p:extLst>
      <p:ext uri="{BB962C8B-B14F-4D97-AF65-F5344CB8AC3E}">
        <p14:creationId xmlns:p14="http://schemas.microsoft.com/office/powerpoint/2010/main" val="1914590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5A512F25-8ACF-433A-BBD3-19286229A99B}" type="datetimeFigureOut">
              <a:rPr lang="th-TH"/>
              <a:pPr>
                <a:defRPr/>
              </a:pPr>
              <a:t>18/07/55</a:t>
            </a:fld>
            <a:endParaRPr lang="th-TH"/>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8C47406C-7B8C-4D2B-BF73-2375D855ADA4}" type="slidenum">
              <a:rPr lang="th-TH"/>
              <a:pPr>
                <a:defRPr/>
              </a:pPr>
              <a:t>‹#›</a:t>
            </a:fld>
            <a:endParaRPr lang="th-TH"/>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th-TH"/>
          </a:p>
        </p:txBody>
      </p:sp>
    </p:spTree>
    <p:extLst>
      <p:ext uri="{BB962C8B-B14F-4D97-AF65-F5344CB8AC3E}">
        <p14:creationId xmlns:p14="http://schemas.microsoft.com/office/powerpoint/2010/main" val="105059138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9145A370-3045-45FD-9058-2468DA25F7D7}" type="datetimeFigureOut">
              <a:rPr lang="th-TH"/>
              <a:pPr>
                <a:defRPr/>
              </a:pPr>
              <a:t>18/07/55</a:t>
            </a:fld>
            <a:endParaRPr lang="th-TH"/>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th-TH"/>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7750E414-CBF4-4F06-8980-AACDB6C080A8}" type="slidenum">
              <a:rPr lang="th-TH"/>
              <a:pPr>
                <a:defRPr/>
              </a:pPr>
              <a:t>‹#›</a:t>
            </a:fld>
            <a:endParaRPr lang="th-TH"/>
          </a:p>
        </p:txBody>
      </p:sp>
    </p:spTree>
  </p:cSld>
  <p:clrMap bg1="lt1" tx1="dk1" bg2="lt2" tx2="dk2" accent1="accent1" accent2="accent2" accent3="accent3" accent4="accent4" accent5="accent5" accent6="accent6" hlink="hlink" folHlink="folHlink"/>
  <p:sldLayoutIdLst>
    <p:sldLayoutId id="2147484043" r:id="rId1"/>
    <p:sldLayoutId id="2147484039" r:id="rId2"/>
    <p:sldLayoutId id="2147484044" r:id="rId3"/>
    <p:sldLayoutId id="2147484045" r:id="rId4"/>
    <p:sldLayoutId id="2147484046" r:id="rId5"/>
    <p:sldLayoutId id="2147484040" r:id="rId6"/>
    <p:sldLayoutId id="2147484047" r:id="rId7"/>
    <p:sldLayoutId id="2147484041" r:id="rId8"/>
    <p:sldLayoutId id="2147484048" r:id="rId9"/>
    <p:sldLayoutId id="2147484042" r:id="rId10"/>
    <p:sldLayoutId id="2147484049"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cs typeface="FreesiaUPC" pitchFamily="34" charset="-34"/>
        </a:defRPr>
      </a:lvl2pPr>
      <a:lvl3pPr algn="l" rtl="0" eaLnBrk="0" fontAlgn="base" hangingPunct="0">
        <a:spcBef>
          <a:spcPct val="0"/>
        </a:spcBef>
        <a:spcAft>
          <a:spcPct val="0"/>
        </a:spcAft>
        <a:defRPr sz="4400">
          <a:solidFill>
            <a:schemeClr val="tx2"/>
          </a:solidFill>
          <a:latin typeface="Tw Cen MT" pitchFamily="34" charset="0"/>
          <a:cs typeface="FreesiaUPC" pitchFamily="34" charset="-34"/>
        </a:defRPr>
      </a:lvl3pPr>
      <a:lvl4pPr algn="l" rtl="0" eaLnBrk="0" fontAlgn="base" hangingPunct="0">
        <a:spcBef>
          <a:spcPct val="0"/>
        </a:spcBef>
        <a:spcAft>
          <a:spcPct val="0"/>
        </a:spcAft>
        <a:defRPr sz="4400">
          <a:solidFill>
            <a:schemeClr val="tx2"/>
          </a:solidFill>
          <a:latin typeface="Tw Cen MT" pitchFamily="34" charset="0"/>
          <a:cs typeface="FreesiaUPC" pitchFamily="34" charset="-34"/>
        </a:defRPr>
      </a:lvl4pPr>
      <a:lvl5pPr algn="l" rtl="0" eaLnBrk="0" fontAlgn="base" hangingPunct="0">
        <a:spcBef>
          <a:spcPct val="0"/>
        </a:spcBef>
        <a:spcAft>
          <a:spcPct val="0"/>
        </a:spcAft>
        <a:defRPr sz="4400">
          <a:solidFill>
            <a:schemeClr val="tx2"/>
          </a:solidFill>
          <a:latin typeface="Tw Cen MT" pitchFamily="34" charset="0"/>
          <a:cs typeface="FreesiaUPC" pitchFamily="34" charset="-34"/>
        </a:defRPr>
      </a:lvl5pPr>
      <a:lvl6pPr marL="457200" algn="l" rtl="0" fontAlgn="base">
        <a:spcBef>
          <a:spcPct val="0"/>
        </a:spcBef>
        <a:spcAft>
          <a:spcPct val="0"/>
        </a:spcAft>
        <a:defRPr sz="4400">
          <a:solidFill>
            <a:schemeClr val="tx2"/>
          </a:solidFill>
          <a:latin typeface="Tw Cen MT" pitchFamily="34" charset="0"/>
          <a:cs typeface="FreesiaUPC" pitchFamily="34" charset="-34"/>
        </a:defRPr>
      </a:lvl6pPr>
      <a:lvl7pPr marL="914400" algn="l" rtl="0" fontAlgn="base">
        <a:spcBef>
          <a:spcPct val="0"/>
        </a:spcBef>
        <a:spcAft>
          <a:spcPct val="0"/>
        </a:spcAft>
        <a:defRPr sz="4400">
          <a:solidFill>
            <a:schemeClr val="tx2"/>
          </a:solidFill>
          <a:latin typeface="Tw Cen MT" pitchFamily="34" charset="0"/>
          <a:cs typeface="FreesiaUPC" pitchFamily="34" charset="-34"/>
        </a:defRPr>
      </a:lvl7pPr>
      <a:lvl8pPr marL="1371600" algn="l" rtl="0" fontAlgn="base">
        <a:spcBef>
          <a:spcPct val="0"/>
        </a:spcBef>
        <a:spcAft>
          <a:spcPct val="0"/>
        </a:spcAft>
        <a:defRPr sz="4400">
          <a:solidFill>
            <a:schemeClr val="tx2"/>
          </a:solidFill>
          <a:latin typeface="Tw Cen MT" pitchFamily="34" charset="0"/>
          <a:cs typeface="FreesiaUPC" pitchFamily="34" charset="-34"/>
        </a:defRPr>
      </a:lvl8pPr>
      <a:lvl9pPr marL="1828800" algn="l" rtl="0" fontAlgn="base">
        <a:spcBef>
          <a:spcPct val="0"/>
        </a:spcBef>
        <a:spcAft>
          <a:spcPct val="0"/>
        </a:spcAft>
        <a:defRPr sz="4400">
          <a:solidFill>
            <a:schemeClr val="tx2"/>
          </a:solidFill>
          <a:latin typeface="Tw Cen MT" pitchFamily="34" charset="0"/>
          <a:cs typeface="FreesiaUPC" pitchFamily="34" charset="-34"/>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opengameart.org/content/2d-rpg-character-walk-spritesheet/"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w3.org/TR/css3-color/#svg-color"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eaLnBrk="1" fontAlgn="auto" hangingPunct="1">
              <a:spcAft>
                <a:spcPts val="0"/>
              </a:spcAft>
              <a:defRPr/>
            </a:pPr>
            <a:r>
              <a:rPr lang="en-US" dirty="0" smtClean="0"/>
              <a:t>Introduction to HTML5</a:t>
            </a:r>
            <a:endParaRPr lang="th-TH" dirty="0"/>
          </a:p>
        </p:txBody>
      </p:sp>
      <p:sp>
        <p:nvSpPr>
          <p:cNvPr id="9219" name="Subtitle 2"/>
          <p:cNvSpPr>
            <a:spLocks noGrp="1"/>
          </p:cNvSpPr>
          <p:nvPr>
            <p:ph type="subTitle" idx="1"/>
          </p:nvPr>
        </p:nvSpPr>
        <p:spPr>
          <a:xfrm>
            <a:off x="2362200" y="6049963"/>
            <a:ext cx="6705600" cy="685800"/>
          </a:xfrm>
        </p:spPr>
        <p:txBody>
          <a:bodyPr/>
          <a:lstStyle/>
          <a:p>
            <a:pPr eaLnBrk="1" hangingPunct="1"/>
            <a:r>
              <a:rPr lang="en-US" smtClean="0">
                <a:cs typeface="FreesiaUPC" pitchFamily="34" charset="-34"/>
              </a:rPr>
              <a:t>Drawing with the HTML5 Canvas</a:t>
            </a:r>
          </a:p>
        </p:txBody>
      </p:sp>
      <p:pic>
        <p:nvPicPr>
          <p:cNvPr id="922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096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r>
              <a:rPr lang="en-US" smtClean="0">
                <a:cs typeface="FreesiaUPC" pitchFamily="34" charset="-34"/>
              </a:rPr>
              <a:t>The 2D Context API</a:t>
            </a:r>
          </a:p>
        </p:txBody>
      </p:sp>
      <p:sp>
        <p:nvSpPr>
          <p:cNvPr id="1843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Both a stroke and fill allow specific Canvas API attributes to configure their behavior. </a:t>
            </a:r>
          </a:p>
          <a:p>
            <a:r>
              <a:rPr lang="en-US" smtClean="0">
                <a:cs typeface="FreesiaUPC" pitchFamily="34" charset="-34"/>
              </a:rPr>
              <a:t>When such an attribute changes, it applies itself to all future calls to the drawing methods, until it is changed to something else. </a:t>
            </a:r>
          </a:p>
          <a:p>
            <a:r>
              <a:rPr lang="en-US" smtClean="0">
                <a:cs typeface="FreesiaUPC" pitchFamily="34" charset="-34"/>
              </a:rPr>
              <a:t>These are the global attributes, fill attributes, and stroke attributes and are all detailed here.</a:t>
            </a:r>
          </a:p>
        </p:txBody>
      </p:sp>
      <p:pic>
        <p:nvPicPr>
          <p:cNvPr id="184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572000"/>
            <a:ext cx="50927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612775" y="228600"/>
            <a:ext cx="8153400" cy="990600"/>
          </a:xfrm>
        </p:spPr>
        <p:txBody>
          <a:bodyPr/>
          <a:lstStyle/>
          <a:p>
            <a:r>
              <a:rPr lang="en-US" smtClean="0">
                <a:cs typeface="FreesiaUPC" pitchFamily="34" charset="-34"/>
              </a:rPr>
              <a:t>Crop a Canvas Image</a:t>
            </a:r>
          </a:p>
        </p:txBody>
      </p:sp>
      <p:sp>
        <p:nvSpPr>
          <p:cNvPr id="11059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You can crop an image before drawing it into the canvas using specify four more parameters to the drawImage() method:</a:t>
            </a:r>
          </a:p>
          <a:p>
            <a:endParaRPr lang="en-US" smtClean="0">
              <a:cs typeface="FreesiaUPC" pitchFamily="34" charset="-34"/>
            </a:endParaRPr>
          </a:p>
          <a:p>
            <a:r>
              <a:rPr lang="en-US" smtClean="0">
                <a:cs typeface="FreesiaUPC" pitchFamily="34" charset="-34"/>
              </a:rPr>
              <a:t>srcX, srcY, srcW, and srcH specify the region of the source image that you are copying from. </a:t>
            </a:r>
          </a:p>
          <a:p>
            <a:r>
              <a:rPr lang="en-US" smtClean="0">
                <a:cs typeface="FreesiaUPC" pitchFamily="34" charset="-34"/>
              </a:rPr>
              <a:t>Likewise, destX, destY, destW, and destH specify the region of the canvas you are copying to. </a:t>
            </a:r>
          </a:p>
          <a:p>
            <a:r>
              <a:rPr lang="en-US" smtClean="0">
                <a:cs typeface="FreesiaUPC" pitchFamily="34" charset="-34"/>
              </a:rPr>
              <a:t>If srcW and srcH do not equal destW and destH, the cropped image will also be scaled.</a:t>
            </a:r>
          </a:p>
        </p:txBody>
      </p:sp>
      <p:pic>
        <p:nvPicPr>
          <p:cNvPr id="1105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83439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612775" y="228600"/>
            <a:ext cx="8153400" cy="990600"/>
          </a:xfrm>
        </p:spPr>
        <p:txBody>
          <a:bodyPr/>
          <a:lstStyle/>
          <a:p>
            <a:r>
              <a:rPr lang="en-US" smtClean="0">
                <a:cs typeface="FreesiaUPC" pitchFamily="34" charset="-34"/>
              </a:rPr>
              <a:t>Crop a Canvas Image</a:t>
            </a:r>
          </a:p>
        </p:txBody>
      </p:sp>
      <p:sp>
        <p:nvSpPr>
          <p:cNvPr id="111619"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A sprite sheet is a single image file that contains multiple frames of the same object at various animation states.</a:t>
            </a:r>
          </a:p>
          <a:p>
            <a:r>
              <a:rPr lang="en-US" smtClean="0">
                <a:cs typeface="FreesiaUPC" pitchFamily="34" charset="-34"/>
              </a:rPr>
              <a:t>This sprite sheet contains the same character at different strides, facing different directions. </a:t>
            </a:r>
          </a:p>
          <a:p>
            <a:r>
              <a:rPr lang="en-US" smtClean="0">
                <a:cs typeface="FreesiaUPC" pitchFamily="34" charset="-34"/>
              </a:rPr>
              <a:t>Because each frame is the same size, you can repeatedly crop with drawImage() by modifying srcX and srcY to get a different stride and angle and destX and destY to move the character across the canvas.</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612775" y="228600"/>
            <a:ext cx="8153400" cy="990600"/>
          </a:xfrm>
        </p:spPr>
        <p:txBody>
          <a:bodyPr/>
          <a:lstStyle/>
          <a:p>
            <a:r>
              <a:rPr lang="en-US" smtClean="0">
                <a:cs typeface="FreesiaUPC" pitchFamily="34" charset="-34"/>
              </a:rPr>
              <a:t>Crop a Canvas Image</a:t>
            </a:r>
          </a:p>
        </p:txBody>
      </p:sp>
      <p:sp>
        <p:nvSpPr>
          <p:cNvPr id="112643" name="Content Placeholder 4"/>
          <p:cNvSpPr>
            <a:spLocks noGrp="1"/>
          </p:cNvSpPr>
          <p:nvPr>
            <p:ph sz="quarter" idx="1"/>
          </p:nvPr>
        </p:nvSpPr>
        <p:spPr>
          <a:xfrm>
            <a:off x="612775" y="1600200"/>
            <a:ext cx="8153400" cy="4495800"/>
          </a:xfrm>
        </p:spPr>
        <p:txBody>
          <a:bodyPr/>
          <a:lstStyle/>
          <a:p>
            <a:r>
              <a:rPr lang="en-US" smtClean="0">
                <a:cs typeface="FreesiaUPC" pitchFamily="34" charset="-34"/>
              </a:rPr>
              <a:t>This sprite sheet example is by Franck Dupont, a.k.a. “arikel,” and used here under the CC-BY 3.0 attribution. </a:t>
            </a:r>
          </a:p>
          <a:p>
            <a:r>
              <a:rPr lang="en-US" smtClean="0">
                <a:cs typeface="FreesiaUPC" pitchFamily="34" charset="-34"/>
              </a:rPr>
              <a:t>The original image is located at the Open Game Art page at </a:t>
            </a:r>
            <a:r>
              <a:rPr lang="en-US" smtClean="0">
                <a:cs typeface="FreesiaUPC" pitchFamily="34" charset="-34"/>
                <a:hlinkClick r:id="rId2"/>
              </a:rPr>
              <a:t>http://opengameart.org/content/2d-rpg-character-walk-spritesheet/</a:t>
            </a:r>
            <a:r>
              <a:rPr lang="en-US" smtClean="0">
                <a:cs typeface="FreesiaUPC" pitchFamily="34" charset="-34"/>
              </a:rPr>
              <a:t>.</a:t>
            </a:r>
          </a:p>
          <a:p>
            <a:endParaRPr lang="en-US" smtClean="0">
              <a:cs typeface="FreesiaUPC" pitchFamily="34" charset="-34"/>
            </a:endParaRPr>
          </a:p>
        </p:txBody>
      </p:sp>
      <p:pic>
        <p:nvPicPr>
          <p:cNvPr id="11264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8100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612775" y="228600"/>
            <a:ext cx="8153400" cy="990600"/>
          </a:xfrm>
        </p:spPr>
        <p:txBody>
          <a:bodyPr/>
          <a:lstStyle/>
          <a:p>
            <a:r>
              <a:rPr lang="en-US" smtClean="0">
                <a:cs typeface="FreesiaUPC" pitchFamily="34" charset="-34"/>
              </a:rPr>
              <a:t>Crop a Canvas Image</a:t>
            </a:r>
          </a:p>
        </p:txBody>
      </p:sp>
      <p:pic>
        <p:nvPicPr>
          <p:cNvPr id="113667"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08150" y="1600200"/>
            <a:ext cx="5962650" cy="44958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612775" y="228600"/>
            <a:ext cx="8153400" cy="990600"/>
          </a:xfrm>
        </p:spPr>
        <p:txBody>
          <a:bodyPr/>
          <a:lstStyle/>
          <a:p>
            <a:r>
              <a:rPr lang="en-US" smtClean="0">
                <a:cs typeface="FreesiaUPC" pitchFamily="34" charset="-34"/>
              </a:rPr>
              <a:t>Crop a Canvas Image</a:t>
            </a:r>
          </a:p>
        </p:txBody>
      </p:sp>
      <p:pic>
        <p:nvPicPr>
          <p:cNvPr id="114691"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90600" y="1905000"/>
            <a:ext cx="7042150" cy="40386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612775" y="228600"/>
            <a:ext cx="8153400" cy="990600"/>
          </a:xfrm>
        </p:spPr>
        <p:txBody>
          <a:bodyPr/>
          <a:lstStyle/>
          <a:p>
            <a:r>
              <a:rPr lang="en-US" smtClean="0">
                <a:cs typeface="FreesiaUPC" pitchFamily="34" charset="-34"/>
              </a:rPr>
              <a:t>Crop a Canvas Image</a:t>
            </a:r>
          </a:p>
        </p:txBody>
      </p:sp>
      <p:pic>
        <p:nvPicPr>
          <p:cNvPr id="115715"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2775" y="2100263"/>
            <a:ext cx="8153400" cy="3495675"/>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612775" y="228600"/>
            <a:ext cx="8153400" cy="990600"/>
          </a:xfrm>
        </p:spPr>
        <p:txBody>
          <a:bodyPr/>
          <a:lstStyle/>
          <a:p>
            <a:r>
              <a:rPr lang="en-US" dirty="0" smtClean="0">
                <a:cs typeface="FreesiaUPC" pitchFamily="34" charset="-34"/>
              </a:rPr>
              <a:t>Query Individual Canvas Pixels</a:t>
            </a:r>
          </a:p>
        </p:txBody>
      </p:sp>
      <p:sp>
        <p:nvSpPr>
          <p:cNvPr id="116739"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HTML5 canvas gives you direct access to individual pixels. </a:t>
            </a:r>
          </a:p>
          <a:p>
            <a:r>
              <a:rPr lang="en-US" smtClean="0">
                <a:cs typeface="FreesiaUPC" pitchFamily="34" charset="-34"/>
              </a:rPr>
              <a:t>You can use this to query individual pixels for red, green, blue, and alpha channel values. </a:t>
            </a:r>
          </a:p>
          <a:p>
            <a:r>
              <a:rPr lang="en-US" smtClean="0">
                <a:cs typeface="FreesiaUPC" pitchFamily="34" charset="-34"/>
              </a:rPr>
              <a:t>This process is done by retrieving a static snapshot of the canvas as an image creating the image’s data array:</a:t>
            </a:r>
          </a:p>
          <a:p>
            <a:endParaRPr lang="en-US" smtClean="0">
              <a:cs typeface="FreesiaUPC" pitchFamily="34" charset="-34"/>
            </a:endParaRPr>
          </a:p>
          <a:p>
            <a:endParaRPr lang="en-US" smtClean="0">
              <a:cs typeface="FreesiaUPC" pitchFamily="34" charset="-34"/>
            </a:endParaRPr>
          </a:p>
          <a:p>
            <a:r>
              <a:rPr lang="en-US" smtClean="0">
                <a:cs typeface="FreesiaUPC" pitchFamily="34" charset="-34"/>
              </a:rPr>
              <a:t>This method will take a rectangular picture of the canvas element and store it in an ImageData object. </a:t>
            </a:r>
          </a:p>
          <a:p>
            <a:r>
              <a:rPr lang="en-US" smtClean="0">
                <a:cs typeface="FreesiaUPC" pitchFamily="34" charset="-34"/>
              </a:rPr>
              <a:t>This object provides three properties: height, width, and data. </a:t>
            </a:r>
          </a:p>
          <a:p>
            <a:endParaRPr lang="en-US" smtClean="0">
              <a:cs typeface="FreesiaUPC" pitchFamily="34" charset="-34"/>
            </a:endParaRPr>
          </a:p>
        </p:txBody>
      </p:sp>
      <p:pic>
        <p:nvPicPr>
          <p:cNvPr id="1167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86200"/>
            <a:ext cx="77692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612775" y="228600"/>
            <a:ext cx="8153400" cy="990600"/>
          </a:xfrm>
        </p:spPr>
        <p:txBody>
          <a:bodyPr/>
          <a:lstStyle/>
          <a:p>
            <a:r>
              <a:rPr lang="en-US" smtClean="0">
                <a:cs typeface="FreesiaUPC" pitchFamily="34" charset="-34"/>
              </a:rPr>
              <a:t>Query Individual Canvas Pixels</a:t>
            </a:r>
          </a:p>
        </p:txBody>
      </p:sp>
      <p:sp>
        <p:nvSpPr>
          <p:cNvPr id="3" name="Content Placeholder 2"/>
          <p:cNvSpPr>
            <a:spLocks noGrp="1"/>
          </p:cNvSpPr>
          <p:nvPr>
            <p:ph sz="quarter" idx="1"/>
          </p:nvPr>
        </p:nvSpPr>
        <p:spPr>
          <a:xfrm>
            <a:off x="612775" y="1600200"/>
            <a:ext cx="8153400" cy="4495800"/>
          </a:xfrm>
        </p:spPr>
        <p:txBody>
          <a:bodyPr/>
          <a:lstStyle/>
          <a:p>
            <a:pPr>
              <a:defRPr/>
            </a:pPr>
            <a:r>
              <a:rPr lang="en-US" dirty="0"/>
              <a:t>The data property is actually an array that contains a massive list of numbers, four for each pixel, that describe the pixel’s color channels</a:t>
            </a:r>
            <a:r>
              <a:rPr lang="en-US" dirty="0" smtClean="0"/>
              <a:t>:</a:t>
            </a:r>
          </a:p>
          <a:p>
            <a:pPr>
              <a:defRPr/>
            </a:pPr>
            <a:endParaRPr lang="en-US" dirty="0"/>
          </a:p>
          <a:p>
            <a:pPr>
              <a:defRPr/>
            </a:pPr>
            <a:endParaRPr lang="en-US" dirty="0" smtClean="0"/>
          </a:p>
          <a:p>
            <a:pPr>
              <a:defRPr/>
            </a:pPr>
            <a:endParaRPr lang="en-US" dirty="0"/>
          </a:p>
          <a:p>
            <a:pPr>
              <a:defRPr/>
            </a:pPr>
            <a:endParaRPr lang="en-US" dirty="0" smtClean="0"/>
          </a:p>
          <a:p>
            <a:pPr marL="0" indent="0">
              <a:buFont typeface="Wingdings" pitchFamily="2" charset="2"/>
              <a:buNone/>
              <a:defRPr/>
            </a:pPr>
            <a:endParaRPr lang="en-US" dirty="0" smtClean="0"/>
          </a:p>
          <a:p>
            <a:pPr>
              <a:defRPr/>
            </a:pPr>
            <a:r>
              <a:rPr lang="en-US" dirty="0" smtClean="0"/>
              <a:t>The </a:t>
            </a:r>
            <a:r>
              <a:rPr lang="en-US" dirty="0"/>
              <a:t>index variable indicates where in </a:t>
            </a:r>
            <a:r>
              <a:rPr lang="en-US" dirty="0" err="1"/>
              <a:t>image.data</a:t>
            </a:r>
            <a:r>
              <a:rPr lang="en-US" dirty="0"/>
              <a:t>[] that this pixel’s colors are found. </a:t>
            </a:r>
            <a:endParaRPr lang="en-US" dirty="0" smtClean="0"/>
          </a:p>
          <a:p>
            <a:pPr>
              <a:defRPr/>
            </a:pPr>
            <a:r>
              <a:rPr lang="en-US" dirty="0" smtClean="0"/>
              <a:t>Finally</a:t>
            </a:r>
            <a:r>
              <a:rPr lang="en-US" dirty="0"/>
              <a:t>, the four channels’ values are found in </a:t>
            </a:r>
            <a:r>
              <a:rPr lang="en-US" dirty="0" err="1"/>
              <a:t>image.data</a:t>
            </a:r>
            <a:r>
              <a:rPr lang="en-US" dirty="0"/>
              <a:t>[index] to </a:t>
            </a:r>
            <a:r>
              <a:rPr lang="en-US" dirty="0" err="1"/>
              <a:t>image.data</a:t>
            </a:r>
            <a:r>
              <a:rPr lang="en-US" dirty="0"/>
              <a:t>[index+3].</a:t>
            </a:r>
          </a:p>
        </p:txBody>
      </p:sp>
      <p:pic>
        <p:nvPicPr>
          <p:cNvPr id="1177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95600"/>
            <a:ext cx="65944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612775" y="228600"/>
            <a:ext cx="8153400" cy="990600"/>
          </a:xfrm>
        </p:spPr>
        <p:txBody>
          <a:bodyPr/>
          <a:lstStyle/>
          <a:p>
            <a:r>
              <a:rPr lang="en-US" smtClean="0">
                <a:cs typeface="FreesiaUPC" pitchFamily="34" charset="-34"/>
              </a:rPr>
              <a:t>Query Individual Canvas Pixels</a:t>
            </a:r>
          </a:p>
        </p:txBody>
      </p:sp>
      <p:pic>
        <p:nvPicPr>
          <p:cNvPr id="118787"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36725" y="1600200"/>
            <a:ext cx="5654675" cy="4954588"/>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612775" y="228600"/>
            <a:ext cx="8153400" cy="990600"/>
          </a:xfrm>
        </p:spPr>
        <p:txBody>
          <a:bodyPr/>
          <a:lstStyle/>
          <a:p>
            <a:r>
              <a:rPr lang="en-US" smtClean="0">
                <a:cs typeface="FreesiaUPC" pitchFamily="34" charset="-34"/>
              </a:rPr>
              <a:t>Query Individual Canvas Pixels</a:t>
            </a:r>
          </a:p>
        </p:txBody>
      </p:sp>
      <p:pic>
        <p:nvPicPr>
          <p:cNvPr id="119811"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30250" y="1600200"/>
            <a:ext cx="7804150" cy="49530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r>
              <a:rPr lang="en-US" smtClean="0">
                <a:cs typeface="FreesiaUPC" pitchFamily="34" charset="-34"/>
              </a:rPr>
              <a:t>The 2D Context API</a:t>
            </a:r>
          </a:p>
        </p:txBody>
      </p:sp>
      <p:sp>
        <p:nvSpPr>
          <p:cNvPr id="19459"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In this code example, context.strokeStyle and context.fillStyle are attributes that affect the context.strokeRect() and context.fillRect() drawing methods. </a:t>
            </a:r>
          </a:p>
          <a:p>
            <a:r>
              <a:rPr lang="en-US" smtClean="0">
                <a:cs typeface="FreesiaUPC" pitchFamily="34" charset="-34"/>
              </a:rPr>
              <a:t>First, one red rectangle is created at (10, 20) that is 50 pixels wide and 100 tall; then a black rectangle is created at (20, 30) and 100 pixels wide and tall. </a:t>
            </a:r>
          </a:p>
          <a:p>
            <a:r>
              <a:rPr lang="en-US" smtClean="0">
                <a:cs typeface="FreesiaUPC" pitchFamily="34" charset="-34"/>
              </a:rPr>
              <a:t>Finally, a blue rectangle border is created at (0, 0) and 200 pixels wide and 100 tall.</a:t>
            </a:r>
          </a:p>
          <a:p>
            <a:r>
              <a:rPr lang="en-US" smtClean="0">
                <a:cs typeface="FreesiaUPC" pitchFamily="34" charset="-34"/>
              </a:rPr>
              <a:t>So, in this code example, the drawing configuration changes three times.</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612775" y="228600"/>
            <a:ext cx="8153400" cy="990600"/>
          </a:xfrm>
        </p:spPr>
        <p:txBody>
          <a:bodyPr/>
          <a:lstStyle/>
          <a:p>
            <a:r>
              <a:rPr lang="en-US" smtClean="0">
                <a:cs typeface="FreesiaUPC" pitchFamily="34" charset="-34"/>
              </a:rPr>
              <a:t>Query Individual Canvas Pixels</a:t>
            </a:r>
          </a:p>
        </p:txBody>
      </p:sp>
      <p:pic>
        <p:nvPicPr>
          <p:cNvPr id="120835" name="Content Placeholder 7"/>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79525" y="1924050"/>
            <a:ext cx="6819900" cy="38481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612775" y="228600"/>
            <a:ext cx="8153400" cy="990600"/>
          </a:xfrm>
        </p:spPr>
        <p:txBody>
          <a:bodyPr/>
          <a:lstStyle/>
          <a:p>
            <a:r>
              <a:rPr lang="en-US" smtClean="0">
                <a:cs typeface="FreesiaUPC" pitchFamily="34" charset="-34"/>
              </a:rPr>
              <a:t>Query Individual Canvas Pixels</a:t>
            </a:r>
          </a:p>
        </p:txBody>
      </p:sp>
      <p:pic>
        <p:nvPicPr>
          <p:cNvPr id="121859"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69950" y="2133600"/>
            <a:ext cx="7512050" cy="26670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612775" y="228600"/>
            <a:ext cx="8153400" cy="990600"/>
          </a:xfrm>
        </p:spPr>
        <p:txBody>
          <a:bodyPr/>
          <a:lstStyle/>
          <a:p>
            <a:r>
              <a:rPr lang="en-US" smtClean="0">
                <a:cs typeface="FreesiaUPC" pitchFamily="34" charset="-34"/>
              </a:rPr>
              <a:t>Query Individual Canvas Pixels</a:t>
            </a:r>
          </a:p>
        </p:txBody>
      </p:sp>
      <p:pic>
        <p:nvPicPr>
          <p:cNvPr id="122883"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2775" y="2084388"/>
            <a:ext cx="8153400" cy="3527425"/>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612775" y="228600"/>
            <a:ext cx="8153400" cy="990600"/>
          </a:xfrm>
        </p:spPr>
        <p:txBody>
          <a:bodyPr/>
          <a:lstStyle/>
          <a:p>
            <a:r>
              <a:rPr lang="en-US" smtClean="0">
                <a:cs typeface="FreesiaUPC" pitchFamily="34" charset="-34"/>
              </a:rPr>
              <a:t>Query Individual Canvas Pixels</a:t>
            </a:r>
          </a:p>
        </p:txBody>
      </p:sp>
      <p:sp>
        <p:nvSpPr>
          <p:cNvPr id="12390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When you can query the canvas’s individual pixel colors, it is very easy to build something to manipulate them. </a:t>
            </a:r>
          </a:p>
          <a:p>
            <a:r>
              <a:rPr lang="en-US" smtClean="0">
                <a:cs typeface="FreesiaUPC" pitchFamily="34" charset="-34"/>
              </a:rPr>
              <a:t>Often this is done by creating an image filter that uses logic to calculate a new color and updating the same index position of the image.data[] array. </a:t>
            </a:r>
          </a:p>
          <a:p>
            <a:r>
              <a:rPr lang="en-US" smtClean="0">
                <a:cs typeface="FreesiaUPC" pitchFamily="34" charset="-34"/>
              </a:rPr>
              <a:t>Once complete, run putImageData() to update the canvas.</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612775" y="228600"/>
            <a:ext cx="8153400" cy="990600"/>
          </a:xfrm>
        </p:spPr>
        <p:txBody>
          <a:bodyPr/>
          <a:lstStyle/>
          <a:p>
            <a:r>
              <a:rPr lang="en-US" smtClean="0">
                <a:cs typeface="FreesiaUPC" pitchFamily="34" charset="-34"/>
              </a:rPr>
              <a:t>Query Individual Canvas Pixels</a:t>
            </a:r>
          </a:p>
        </p:txBody>
      </p:sp>
      <p:pic>
        <p:nvPicPr>
          <p:cNvPr id="124931"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31888" y="1819275"/>
            <a:ext cx="7115175" cy="405765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612775" y="228600"/>
            <a:ext cx="8153400" cy="990600"/>
          </a:xfrm>
        </p:spPr>
        <p:txBody>
          <a:bodyPr/>
          <a:lstStyle/>
          <a:p>
            <a:r>
              <a:rPr lang="en-US" smtClean="0">
                <a:cs typeface="FreesiaUPC" pitchFamily="34" charset="-34"/>
              </a:rPr>
              <a:t>Query Individual Canvas Pixels</a:t>
            </a:r>
          </a:p>
        </p:txBody>
      </p:sp>
      <p:pic>
        <p:nvPicPr>
          <p:cNvPr id="125955"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2775" y="2081213"/>
            <a:ext cx="8153400" cy="3533775"/>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612775" y="228600"/>
            <a:ext cx="8153400" cy="990600"/>
          </a:xfrm>
        </p:spPr>
        <p:txBody>
          <a:bodyPr/>
          <a:lstStyle/>
          <a:p>
            <a:r>
              <a:rPr lang="en-US" smtClean="0">
                <a:cs typeface="FreesiaUPC" pitchFamily="34" charset="-34"/>
              </a:rPr>
              <a:t>Query Individual Canvas Pixels</a:t>
            </a:r>
          </a:p>
        </p:txBody>
      </p:sp>
      <p:sp>
        <p:nvSpPr>
          <p:cNvPr id="126979"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Apply sepia color</a:t>
            </a:r>
          </a:p>
        </p:txBody>
      </p:sp>
      <p:pic>
        <p:nvPicPr>
          <p:cNvPr id="12698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57400"/>
            <a:ext cx="713263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612775" y="228600"/>
            <a:ext cx="8153400" cy="990600"/>
          </a:xfrm>
        </p:spPr>
        <p:txBody>
          <a:bodyPr/>
          <a:lstStyle/>
          <a:p>
            <a:r>
              <a:rPr lang="en-US" smtClean="0">
                <a:cs typeface="FreesiaUPC" pitchFamily="34" charset="-34"/>
              </a:rPr>
              <a:t>Query Individual Canvas Pixels</a:t>
            </a:r>
          </a:p>
        </p:txBody>
      </p:sp>
      <p:pic>
        <p:nvPicPr>
          <p:cNvPr id="128003"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2775" y="2084388"/>
            <a:ext cx="8153400" cy="3527425"/>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612775" y="228600"/>
            <a:ext cx="8153400" cy="990600"/>
          </a:xfrm>
        </p:spPr>
        <p:txBody>
          <a:bodyPr/>
          <a:lstStyle/>
          <a:p>
            <a:r>
              <a:rPr lang="en-US" smtClean="0">
                <a:cs typeface="FreesiaUPC" pitchFamily="34" charset="-34"/>
              </a:rPr>
              <a:t>Track Mouse Activity on the Canvas</a:t>
            </a:r>
          </a:p>
        </p:txBody>
      </p:sp>
      <p:sp>
        <p:nvSpPr>
          <p:cNvPr id="12902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Tracking mouse activity on the canvas allows your users to interact with your canvas drawing. </a:t>
            </a:r>
          </a:p>
          <a:p>
            <a:r>
              <a:rPr lang="en-US" smtClean="0">
                <a:cs typeface="FreesiaUPC" pitchFamily="34" charset="-34"/>
              </a:rPr>
              <a:t>This process involves registering event listener functions on mouse event activity. </a:t>
            </a:r>
          </a:p>
          <a:p>
            <a:r>
              <a:rPr lang="en-US" smtClean="0">
                <a:cs typeface="FreesiaUPC" pitchFamily="34" charset="-34"/>
              </a:rPr>
              <a:t>Your canvas JavaScript can identify what the user clicked and update the display accordingly:</a:t>
            </a:r>
          </a:p>
          <a:p>
            <a:endParaRPr lang="en-US" smtClean="0">
              <a:cs typeface="FreesiaUPC" pitchFamily="34" charset="-34"/>
            </a:endParaRPr>
          </a:p>
          <a:p>
            <a:r>
              <a:rPr lang="en-US" smtClean="0">
                <a:cs typeface="FreesiaUPC" pitchFamily="34" charset="-34"/>
              </a:rPr>
              <a:t>Note that the canvas object is used here, not context.</a:t>
            </a:r>
          </a:p>
          <a:p>
            <a:r>
              <a:rPr lang="en-US" smtClean="0">
                <a:cs typeface="FreesiaUPC" pitchFamily="34" charset="-34"/>
              </a:rPr>
              <a:t>You can supply eventType, onEventFunction, and a Boolean, which almost always is false: This indicates that events bubble up the DOM starting at the canvas element, which is most appropriate in a mouse-activity context.</a:t>
            </a:r>
          </a:p>
        </p:txBody>
      </p:sp>
      <p:pic>
        <p:nvPicPr>
          <p:cNvPr id="12902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191000"/>
            <a:ext cx="76962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612775" y="228600"/>
            <a:ext cx="8153400" cy="990600"/>
          </a:xfrm>
        </p:spPr>
        <p:txBody>
          <a:bodyPr/>
          <a:lstStyle/>
          <a:p>
            <a:r>
              <a:rPr lang="en-US" smtClean="0">
                <a:cs typeface="FreesiaUPC" pitchFamily="34" charset="-34"/>
              </a:rPr>
              <a:t>Track Mouse Activity on the Canvas</a:t>
            </a:r>
          </a:p>
        </p:txBody>
      </p:sp>
      <p:sp>
        <p:nvSpPr>
          <p:cNvPr id="13005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following mouse events can be used as eventType to specify the function’s target action:</a:t>
            </a:r>
          </a:p>
          <a:p>
            <a:pPr lvl="1"/>
            <a:r>
              <a:rPr lang="en-US" smtClean="0">
                <a:cs typeface="FreesiaUPC" pitchFamily="34" charset="-34"/>
              </a:rPr>
              <a:t>click, dblclick — Standard click and double-click actions; mutually exclusive on the same target.</a:t>
            </a:r>
          </a:p>
          <a:p>
            <a:pPr lvl="1"/>
            <a:r>
              <a:rPr lang="en-US" smtClean="0">
                <a:cs typeface="FreesiaUPC" pitchFamily="34" charset="-34"/>
              </a:rPr>
              <a:t>mousedown, mouseup — The click-hold and click-release actions. Use these if you want to fine-tune a click into two events.</a:t>
            </a:r>
          </a:p>
          <a:p>
            <a:pPr lvl="1"/>
            <a:r>
              <a:rPr lang="en-US" smtClean="0">
                <a:cs typeface="FreesiaUPC" pitchFamily="34" charset="-34"/>
              </a:rPr>
              <a:t>mouseover, mouseout — When the user’s mouse cursor hovers over the target and when it leaves.</a:t>
            </a:r>
          </a:p>
          <a:p>
            <a:pPr lvl="1"/>
            <a:r>
              <a:rPr lang="en-US" smtClean="0">
                <a:cs typeface="FreesiaUPC" pitchFamily="34" charset="-34"/>
              </a:rPr>
              <a:t>mousemove — The mouse cursor is moved within the target. Useful for hover and drag-and-drop applications: mousedown and mousemove as the drag and mouseup as the drop.</a:t>
            </a:r>
          </a:p>
          <a:p>
            <a:pPr lvl="1"/>
            <a:r>
              <a:rPr lang="en-US" smtClean="0">
                <a:cs typeface="FreesiaUPC" pitchFamily="34" charset="-34"/>
              </a:rPr>
              <a:t>mousewheel — When the user’s scroll wheel is used by the user while hovering over the target.</a:t>
            </a:r>
          </a:p>
          <a:p>
            <a:pPr lvl="1"/>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r>
              <a:rPr lang="en-US" smtClean="0">
                <a:cs typeface="FreesiaUPC" pitchFamily="34" charset="-34"/>
              </a:rPr>
              <a:t>Context State</a:t>
            </a:r>
          </a:p>
        </p:txBody>
      </p:sp>
      <p:sp>
        <p:nvSpPr>
          <p:cNvPr id="20483"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context state is the current drawing configuration of all global, text, fill, and stroke attributes, plus the current plane transformation method settings. </a:t>
            </a:r>
          </a:p>
          <a:p>
            <a:endParaRPr lang="en-US" smtClean="0">
              <a:cs typeface="FreesiaUPC" pitchFamily="34" charset="-34"/>
            </a:endParaRPr>
          </a:p>
          <a:p>
            <a:r>
              <a:rPr lang="en-US" smtClean="0">
                <a:cs typeface="FreesiaUPC" pitchFamily="34" charset="-34"/>
              </a:rPr>
              <a:t>Because the drawing environment and behavior can change drastically whenever the drawing configuration changes, two methods are used to manage temporary state changes.</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612775" y="228600"/>
            <a:ext cx="8153400" cy="990600"/>
          </a:xfrm>
        </p:spPr>
        <p:txBody>
          <a:bodyPr/>
          <a:lstStyle/>
          <a:p>
            <a:r>
              <a:rPr lang="en-US" smtClean="0">
                <a:cs typeface="FreesiaUPC" pitchFamily="34" charset="-34"/>
              </a:rPr>
              <a:t>Track Mouse Activity on the Canvas</a:t>
            </a:r>
          </a:p>
        </p:txBody>
      </p:sp>
      <p:pic>
        <p:nvPicPr>
          <p:cNvPr id="131075"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2775" y="1644650"/>
            <a:ext cx="8153400" cy="44069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612775" y="228600"/>
            <a:ext cx="8153400" cy="990600"/>
          </a:xfrm>
        </p:spPr>
        <p:txBody>
          <a:bodyPr/>
          <a:lstStyle/>
          <a:p>
            <a:r>
              <a:rPr lang="en-US" smtClean="0">
                <a:cs typeface="FreesiaUPC" pitchFamily="34" charset="-34"/>
              </a:rPr>
              <a:t>Track Mouse Activity on the Canvas</a:t>
            </a:r>
          </a:p>
        </p:txBody>
      </p:sp>
      <p:pic>
        <p:nvPicPr>
          <p:cNvPr id="132099"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46138" y="2143125"/>
            <a:ext cx="7686675" cy="340995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612775" y="228600"/>
            <a:ext cx="8153400" cy="990600"/>
          </a:xfrm>
        </p:spPr>
        <p:txBody>
          <a:bodyPr/>
          <a:lstStyle/>
          <a:p>
            <a:r>
              <a:rPr lang="en-US" smtClean="0">
                <a:cs typeface="FreesiaUPC" pitchFamily="34" charset="-34"/>
              </a:rPr>
              <a:t>Track Mouse Activity on the Canvas</a:t>
            </a:r>
          </a:p>
        </p:txBody>
      </p:sp>
      <p:pic>
        <p:nvPicPr>
          <p:cNvPr id="133123"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77875" y="1828800"/>
            <a:ext cx="7756525" cy="39624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612775" y="228600"/>
            <a:ext cx="8153400" cy="990600"/>
          </a:xfrm>
        </p:spPr>
        <p:txBody>
          <a:bodyPr/>
          <a:lstStyle/>
          <a:p>
            <a:r>
              <a:rPr lang="en-US" smtClean="0">
                <a:cs typeface="FreesiaUPC" pitchFamily="34" charset="-34"/>
              </a:rPr>
              <a:t>Track Mouse Activity on the Canvas</a:t>
            </a:r>
          </a:p>
        </p:txBody>
      </p:sp>
      <p:pic>
        <p:nvPicPr>
          <p:cNvPr id="134147"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55700" y="1795463"/>
            <a:ext cx="7067550" cy="4105275"/>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612775" y="228600"/>
            <a:ext cx="8153400" cy="990600"/>
          </a:xfrm>
        </p:spPr>
        <p:txBody>
          <a:bodyPr/>
          <a:lstStyle/>
          <a:p>
            <a:r>
              <a:rPr lang="en-US" smtClean="0">
                <a:cs typeface="FreesiaUPC" pitchFamily="34" charset="-34"/>
              </a:rPr>
              <a:t>Track Mouse Activity on the Canvas</a:t>
            </a:r>
          </a:p>
        </p:txBody>
      </p:sp>
      <p:sp>
        <p:nvSpPr>
          <p:cNvPr id="13517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Add move-cursor class to the style sheet file</a:t>
            </a:r>
          </a:p>
        </p:txBody>
      </p:sp>
      <p:pic>
        <p:nvPicPr>
          <p:cNvPr id="1351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281363"/>
            <a:ext cx="254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339975"/>
            <a:ext cx="38862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612775" y="228600"/>
            <a:ext cx="8153400" cy="990600"/>
          </a:xfrm>
        </p:spPr>
        <p:txBody>
          <a:bodyPr/>
          <a:lstStyle/>
          <a:p>
            <a:r>
              <a:rPr lang="en-US" smtClean="0">
                <a:cs typeface="FreesiaUPC" pitchFamily="34" charset="-34"/>
              </a:rPr>
              <a:t>Track Mouse Activity on the Canvas</a:t>
            </a:r>
          </a:p>
        </p:txBody>
      </p:sp>
      <p:sp>
        <p:nvSpPr>
          <p:cNvPr id="13619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When an event launches your onEventFunction, an event object parameter is provided that details the contextual information associated with the mouse event. </a:t>
            </a:r>
          </a:p>
          <a:p>
            <a:r>
              <a:rPr lang="en-US" smtClean="0">
                <a:cs typeface="FreesiaUPC" pitchFamily="34" charset="-34"/>
              </a:rPr>
              <a:t>As such, the event object contains several properties that allow you to identify exactly where and what the user clicked:</a:t>
            </a:r>
          </a:p>
          <a:p>
            <a:pPr lvl="1"/>
            <a:r>
              <a:rPr lang="en-US" smtClean="0">
                <a:cs typeface="FreesiaUPC" pitchFamily="34" charset="-34"/>
              </a:rPr>
              <a:t>event.screenX, event.screenY — The click location relative to the user’s monitor.</a:t>
            </a:r>
          </a:p>
          <a:p>
            <a:pPr lvl="1"/>
            <a:r>
              <a:rPr lang="en-US" smtClean="0">
                <a:cs typeface="FreesiaUPC" pitchFamily="34" charset="-34"/>
              </a:rPr>
              <a:t>event.clientX, event.clientY — The click location relative to the user’s browser window.</a:t>
            </a:r>
          </a:p>
          <a:p>
            <a:pPr lvl="1"/>
            <a:r>
              <a:rPr lang="en-US" smtClean="0">
                <a:cs typeface="FreesiaUPC" pitchFamily="34" charset="-34"/>
              </a:rPr>
              <a:t>event.pageX, event.pageY — The click location relative to the web page.</a:t>
            </a:r>
          </a:p>
          <a:p>
            <a:pPr lvl="1"/>
            <a:r>
              <a:rPr lang="en-US" smtClean="0">
                <a:cs typeface="FreesiaUPC" pitchFamily="34" charset="-34"/>
              </a:rPr>
              <a:t>event.offsetX, event.offsetY — The click location relative to the target element.</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612775" y="228600"/>
            <a:ext cx="8153400" cy="990600"/>
          </a:xfrm>
        </p:spPr>
        <p:txBody>
          <a:bodyPr/>
          <a:lstStyle/>
          <a:p>
            <a:r>
              <a:rPr lang="en-US" smtClean="0">
                <a:cs typeface="FreesiaUPC" pitchFamily="34" charset="-34"/>
              </a:rPr>
              <a:t>Track Mouse Activity on the Canvas</a:t>
            </a:r>
          </a:p>
        </p:txBody>
      </p:sp>
      <p:sp>
        <p:nvSpPr>
          <p:cNvPr id="137219" name="Content Placeholder 2"/>
          <p:cNvSpPr>
            <a:spLocks noGrp="1"/>
          </p:cNvSpPr>
          <p:nvPr>
            <p:ph sz="quarter" idx="1"/>
          </p:nvPr>
        </p:nvSpPr>
        <p:spPr>
          <a:xfrm>
            <a:off x="612775" y="1600200"/>
            <a:ext cx="8153400" cy="4495800"/>
          </a:xfrm>
        </p:spPr>
        <p:txBody>
          <a:bodyPr/>
          <a:lstStyle/>
          <a:p>
            <a:pPr lvl="1"/>
            <a:r>
              <a:rPr lang="en-US" smtClean="0">
                <a:cs typeface="FreesiaUPC" pitchFamily="34" charset="-34"/>
              </a:rPr>
              <a:t>event.ctrlKey, event.shiftKey, event.altKey, event.metaKey — Booleans that specify whether the Ctrl, Shift, Alt, or meta (Q or ) keys were pressed in tandem with the mouse button.</a:t>
            </a:r>
          </a:p>
          <a:p>
            <a:pPr lvl="1"/>
            <a:r>
              <a:rPr lang="en-US" smtClean="0">
                <a:cs typeface="FreesiaUPC" pitchFamily="34" charset="-34"/>
              </a:rPr>
              <a:t>event.button — An integer indicating which mouse button was pressed:  0 for primary, 1 for middle, 2 for secondary.</a:t>
            </a:r>
          </a:p>
          <a:p>
            <a:pPr lvl="1"/>
            <a:r>
              <a:rPr lang="en-US" smtClean="0">
                <a:cs typeface="FreesiaUPC" pitchFamily="34" charset="-34"/>
              </a:rPr>
              <a:t>In the context of a canvas click, the location you will be interested in is event.offsetX and event.offsetY. </a:t>
            </a:r>
          </a:p>
          <a:p>
            <a:pPr lvl="1"/>
            <a:r>
              <a:rPr lang="en-US" smtClean="0">
                <a:cs typeface="FreesiaUPC" pitchFamily="34" charset="-34"/>
              </a:rPr>
              <a:t>These properties will always indicate where the user clicked relative to the top-left origin point of the canvas itself, regardless of where the canvas element appears in the browser window.</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612775" y="228600"/>
            <a:ext cx="8153400" cy="990600"/>
          </a:xfrm>
        </p:spPr>
        <p:txBody>
          <a:bodyPr/>
          <a:lstStyle/>
          <a:p>
            <a:r>
              <a:rPr lang="en-US" smtClean="0">
                <a:cs typeface="FreesiaUPC" pitchFamily="34" charset="-34"/>
              </a:rPr>
              <a:t>Track Mouse Activity on the Canvas</a:t>
            </a:r>
          </a:p>
        </p:txBody>
      </p:sp>
      <p:sp>
        <p:nvSpPr>
          <p:cNvPr id="138243"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Unfortunately, not all browsers provide event.offsetX and event.offsetY, so they require you to calculate this yourself by subtracting the canvas element’s offset location by event.pageX and event.pageY. </a:t>
            </a:r>
          </a:p>
          <a:p>
            <a:r>
              <a:rPr lang="en-US" smtClean="0">
                <a:cs typeface="FreesiaUPC" pitchFamily="34" charset="-34"/>
              </a:rPr>
              <a:t>What complicates things is that the process to determine an element’s offset location also differs by browser. </a:t>
            </a:r>
          </a:p>
          <a:p>
            <a:r>
              <a:rPr lang="en-US" smtClean="0">
                <a:cs typeface="FreesiaUPC" pitchFamily="34" charset="-34"/>
              </a:rPr>
              <a:t>Fortunately, jQuery’s offset() method can be used to easily identify the canvas element’s offset, which helps you calculate event.offsetX and event.offsetY as a fallback.</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612775" y="228600"/>
            <a:ext cx="8153400" cy="990600"/>
          </a:xfrm>
        </p:spPr>
        <p:txBody>
          <a:bodyPr/>
          <a:lstStyle/>
          <a:p>
            <a:r>
              <a:rPr lang="en-US" smtClean="0">
                <a:cs typeface="FreesiaUPC" pitchFamily="34" charset="-34"/>
              </a:rPr>
              <a:t>Track Mouse Activity on the Canvas</a:t>
            </a:r>
          </a:p>
        </p:txBody>
      </p:sp>
      <p:pic>
        <p:nvPicPr>
          <p:cNvPr id="139267"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33400" y="1981200"/>
            <a:ext cx="8032750" cy="34290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612775" y="228600"/>
            <a:ext cx="8153400" cy="990600"/>
          </a:xfrm>
        </p:spPr>
        <p:txBody>
          <a:bodyPr/>
          <a:lstStyle/>
          <a:p>
            <a:r>
              <a:rPr lang="en-US" smtClean="0">
                <a:cs typeface="FreesiaUPC" pitchFamily="34" charset="-34"/>
              </a:rPr>
              <a:t>Track Mouse Activity on the Canvas</a:t>
            </a:r>
          </a:p>
        </p:txBody>
      </p:sp>
      <p:pic>
        <p:nvPicPr>
          <p:cNvPr id="140291"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2775" y="2095500"/>
            <a:ext cx="8153400" cy="35052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153400" cy="990600"/>
          </a:xfrm>
        </p:spPr>
        <p:txBody>
          <a:bodyPr/>
          <a:lstStyle/>
          <a:p>
            <a:r>
              <a:rPr lang="en-US" smtClean="0">
                <a:cs typeface="FreesiaUPC" pitchFamily="34" charset="-34"/>
              </a:rPr>
              <a:t>Context Methods</a:t>
            </a:r>
          </a:p>
        </p:txBody>
      </p:sp>
      <p:sp>
        <p:nvSpPr>
          <p:cNvPr id="2150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context.save() - Saves the current values for all global, text, fill, and stroke attributes plus plane transformation settings into a stack array.</a:t>
            </a:r>
          </a:p>
          <a:p>
            <a:endParaRPr lang="en-US" smtClean="0">
              <a:cs typeface="FreesiaUPC" pitchFamily="34" charset="-34"/>
            </a:endParaRPr>
          </a:p>
          <a:p>
            <a:r>
              <a:rPr lang="en-US" smtClean="0">
                <a:cs typeface="FreesiaUPC" pitchFamily="34" charset="-34"/>
              </a:rPr>
              <a:t>context.restore() - Restores all global, text, fill, and stroke attributes plus plane transformation settings to the latest state stored in the stack and removes that configuration from the array.</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612775" y="228600"/>
            <a:ext cx="8153400" cy="990600"/>
          </a:xfrm>
        </p:spPr>
        <p:txBody>
          <a:bodyPr/>
          <a:lstStyle/>
          <a:p>
            <a:r>
              <a:rPr lang="en-US" smtClean="0">
                <a:cs typeface="FreesiaUPC" pitchFamily="34" charset="-34"/>
              </a:rPr>
              <a:t>Track Mouse Activity on the Canvas</a:t>
            </a:r>
          </a:p>
        </p:txBody>
      </p:sp>
      <p:sp>
        <p:nvSpPr>
          <p:cNvPr id="14131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Be aware of touch-sensitive mobile devices with HTML5 browsers — specifically, the Android and iOS tablets and phones. </a:t>
            </a:r>
          </a:p>
          <a:p>
            <a:r>
              <a:rPr lang="en-US" smtClean="0">
                <a:cs typeface="FreesiaUPC" pitchFamily="34" charset="-34"/>
              </a:rPr>
              <a:t>Although they do trigger mouseclick, mousedown, and mouseup events, there are no mouseover, mousemove, or mouseout events. </a:t>
            </a:r>
          </a:p>
          <a:p>
            <a:r>
              <a:rPr lang="en-US" smtClean="0">
                <a:cs typeface="FreesiaUPC" pitchFamily="34" charset="-34"/>
              </a:rPr>
              <a:t>This will make developing touch and drag a little different — and hovering impossible. </a:t>
            </a:r>
          </a:p>
          <a:p>
            <a:r>
              <a:rPr lang="en-US" smtClean="0">
                <a:cs typeface="FreesiaUPC" pitchFamily="34" charset="-34"/>
              </a:rPr>
              <a:t>Instead, these browsers implement touchstart, touchmove, and touchend, with a slightly more complicated event object structure that is required to add multitouch support.</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xfrm>
            <a:off x="612775" y="228600"/>
            <a:ext cx="8153400" cy="990600"/>
          </a:xfrm>
        </p:spPr>
        <p:txBody>
          <a:bodyPr/>
          <a:lstStyle/>
          <a:p>
            <a:r>
              <a:rPr lang="en-US" smtClean="0">
                <a:cs typeface="FreesiaUPC" pitchFamily="34" charset="-34"/>
              </a:rPr>
              <a:t>Track Mouse Activity on the Canvas</a:t>
            </a:r>
          </a:p>
        </p:txBody>
      </p:sp>
      <p:sp>
        <p:nvSpPr>
          <p:cNvPr id="142339"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term multitouch refers to multiple touch events that are tracked independently, like multiple mouse pointers. </a:t>
            </a:r>
          </a:p>
          <a:p>
            <a:r>
              <a:rPr lang="en-US" smtClean="0">
                <a:cs typeface="FreesiaUPC" pitchFamily="34" charset="-34"/>
              </a:rPr>
              <a:t>This provides new functionality gestures, like pinch-to-zoom, and double- or triple-finger scrolling. </a:t>
            </a:r>
          </a:p>
          <a:p>
            <a:r>
              <a:rPr lang="en-US" smtClean="0">
                <a:cs typeface="FreesiaUPC" pitchFamily="34" charset="-34"/>
              </a:rPr>
              <a:t>You can technically provide this functionality on your website for your mobile phone and tablet users, but this requires you to monitor events simultaneously and calculate relative distances and movement between each finger within the touchable area.</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xfrm>
            <a:off x="612775" y="228600"/>
            <a:ext cx="8153400" cy="990600"/>
          </a:xfrm>
        </p:spPr>
        <p:txBody>
          <a:bodyPr/>
          <a:lstStyle/>
          <a:p>
            <a:r>
              <a:rPr lang="en-US" smtClean="0">
                <a:cs typeface="FreesiaUPC" pitchFamily="34" charset="-34"/>
              </a:rPr>
              <a:t>Translate the X- and Y-Axes</a:t>
            </a:r>
          </a:p>
        </p:txBody>
      </p:sp>
      <p:sp>
        <p:nvSpPr>
          <p:cNvPr id="143363"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origin, the name for the point at (0, 0), is in the top-left corner of the canvas element. </a:t>
            </a:r>
          </a:p>
          <a:p>
            <a:endParaRPr lang="en-US" smtClean="0">
              <a:cs typeface="FreesiaUPC" pitchFamily="34" charset="-34"/>
            </a:endParaRPr>
          </a:p>
          <a:p>
            <a:r>
              <a:rPr lang="en-US" smtClean="0">
                <a:cs typeface="FreesiaUPC" pitchFamily="34" charset="-34"/>
              </a:rPr>
              <a:t>Whereas this works well enough if you are just starting out drawing on the canvas — increase x to go right, increase y to go down — it does make things a little more difficult to understand if you have multiple objects to draw together as a group, especially if that group is positioned at multiple relative locations on the canvas.</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612775" y="228600"/>
            <a:ext cx="8153400" cy="990600"/>
          </a:xfrm>
        </p:spPr>
        <p:txBody>
          <a:bodyPr/>
          <a:lstStyle/>
          <a:p>
            <a:r>
              <a:rPr lang="en-US" smtClean="0">
                <a:cs typeface="FreesiaUPC" pitchFamily="34" charset="-34"/>
              </a:rPr>
              <a:t>Translate the X- and Y-Axes</a:t>
            </a:r>
          </a:p>
        </p:txBody>
      </p:sp>
      <p:sp>
        <p:nvSpPr>
          <p:cNvPr id="14438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In fact, this will become a major problem when you start working with canvas animations. </a:t>
            </a:r>
          </a:p>
          <a:p>
            <a:r>
              <a:rPr lang="en-US" smtClean="0">
                <a:cs typeface="FreesiaUPC" pitchFamily="34" charset="-34"/>
              </a:rPr>
              <a:t>Imagine that you have a group of shapes that make up a character in a game, and the character moves from right to left on the screen. </a:t>
            </a:r>
          </a:p>
          <a:p>
            <a:r>
              <a:rPr lang="en-US" smtClean="0">
                <a:cs typeface="FreesiaUPC" pitchFamily="34" charset="-34"/>
              </a:rPr>
              <a:t>You could calculate the absolute x and y coordinates for all points to build the character, at every location along the character’s travel path, but this is too much work and prone to errors.</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612775" y="228600"/>
            <a:ext cx="8153400" cy="990600"/>
          </a:xfrm>
        </p:spPr>
        <p:txBody>
          <a:bodyPr/>
          <a:lstStyle/>
          <a:p>
            <a:r>
              <a:rPr lang="en-US" smtClean="0">
                <a:cs typeface="FreesiaUPC" pitchFamily="34" charset="-34"/>
              </a:rPr>
              <a:t>Translate the X- and Y-Axes</a:t>
            </a:r>
          </a:p>
        </p:txBody>
      </p:sp>
      <p:sp>
        <p:nvSpPr>
          <p:cNvPr id="14541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To help with this problem, you can translate the location of the origin to a new point on the canvas. </a:t>
            </a:r>
          </a:p>
          <a:p>
            <a:endParaRPr lang="en-US" smtClean="0">
              <a:cs typeface="FreesiaUPC" pitchFamily="34" charset="-34"/>
            </a:endParaRPr>
          </a:p>
          <a:p>
            <a:r>
              <a:rPr lang="en-US" smtClean="0">
                <a:cs typeface="FreesiaUPC" pitchFamily="34" charset="-34"/>
              </a:rPr>
              <a:t>Then when you draw your character, you do not need to calculate the position of the head, body, arms, and legs separately; you just code it once, relative to the origin, and simply move the origin around when you want to move the character.</a:t>
            </a:r>
          </a:p>
          <a:p>
            <a:endParaRPr lang="en-US" smtClean="0">
              <a:cs typeface="FreesiaUPC" pitchFamily="34" charset="-34"/>
            </a:endParaRPr>
          </a:p>
        </p:txBody>
      </p:sp>
      <p:pic>
        <p:nvPicPr>
          <p:cNvPr id="1454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960938"/>
            <a:ext cx="40386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a:xfrm>
            <a:off x="612775" y="228600"/>
            <a:ext cx="8153400" cy="990600"/>
          </a:xfrm>
        </p:spPr>
        <p:txBody>
          <a:bodyPr/>
          <a:lstStyle/>
          <a:p>
            <a:r>
              <a:rPr lang="en-US" smtClean="0">
                <a:cs typeface="FreesiaUPC" pitchFamily="34" charset="-34"/>
              </a:rPr>
              <a:t>Translate the X- and Y-Axes</a:t>
            </a:r>
          </a:p>
        </p:txBody>
      </p:sp>
      <p:pic>
        <p:nvPicPr>
          <p:cNvPr id="146435"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85800" y="1828800"/>
            <a:ext cx="7899400" cy="4557713"/>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612775" y="228600"/>
            <a:ext cx="8153400" cy="990600"/>
          </a:xfrm>
        </p:spPr>
        <p:txBody>
          <a:bodyPr/>
          <a:lstStyle/>
          <a:p>
            <a:r>
              <a:rPr lang="en-US" smtClean="0">
                <a:cs typeface="FreesiaUPC" pitchFamily="34" charset="-34"/>
              </a:rPr>
              <a:t>Translate the X- and Y-Axes</a:t>
            </a:r>
          </a:p>
        </p:txBody>
      </p:sp>
      <p:pic>
        <p:nvPicPr>
          <p:cNvPr id="147459"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79525" y="2071688"/>
            <a:ext cx="6819900" cy="3552825"/>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612775" y="228600"/>
            <a:ext cx="8153400" cy="990600"/>
          </a:xfrm>
        </p:spPr>
        <p:txBody>
          <a:bodyPr/>
          <a:lstStyle/>
          <a:p>
            <a:r>
              <a:rPr lang="en-US" smtClean="0">
                <a:cs typeface="FreesiaUPC" pitchFamily="34" charset="-34"/>
              </a:rPr>
              <a:t>Translate the X- and Y-Axes</a:t>
            </a:r>
          </a:p>
        </p:txBody>
      </p:sp>
      <p:pic>
        <p:nvPicPr>
          <p:cNvPr id="148483"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17613" y="1733550"/>
            <a:ext cx="6943725" cy="42291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612775" y="228600"/>
            <a:ext cx="8153400" cy="990600"/>
          </a:xfrm>
        </p:spPr>
        <p:txBody>
          <a:bodyPr/>
          <a:lstStyle/>
          <a:p>
            <a:r>
              <a:rPr lang="en-US" smtClean="0">
                <a:cs typeface="FreesiaUPC" pitchFamily="34" charset="-34"/>
              </a:rPr>
              <a:t>Translate the X- and Y-Axes</a:t>
            </a:r>
          </a:p>
        </p:txBody>
      </p:sp>
      <p:pic>
        <p:nvPicPr>
          <p:cNvPr id="149507"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65238" y="1619250"/>
            <a:ext cx="6848475" cy="44577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a:xfrm>
            <a:off x="612775" y="228600"/>
            <a:ext cx="8153400" cy="990600"/>
          </a:xfrm>
        </p:spPr>
        <p:txBody>
          <a:bodyPr/>
          <a:lstStyle/>
          <a:p>
            <a:r>
              <a:rPr lang="en-US" smtClean="0">
                <a:cs typeface="FreesiaUPC" pitchFamily="34" charset="-34"/>
              </a:rPr>
              <a:t>Translate the X- and Y-Axes</a:t>
            </a:r>
          </a:p>
        </p:txBody>
      </p:sp>
      <p:sp>
        <p:nvSpPr>
          <p:cNvPr id="15053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You can translate the origin as many times as required while drawing on the canvas. </a:t>
            </a:r>
          </a:p>
          <a:p>
            <a:r>
              <a:rPr lang="en-US" smtClean="0">
                <a:cs typeface="FreesiaUPC" pitchFamily="34" charset="-34"/>
              </a:rPr>
              <a:t>This is particularly useful if you have a complex object, such as a person, that you want to move across the screen. </a:t>
            </a:r>
          </a:p>
          <a:p>
            <a:r>
              <a:rPr lang="en-US" smtClean="0">
                <a:cs typeface="FreesiaUPC" pitchFamily="34" charset="-34"/>
              </a:rPr>
              <a:t>Rather than redraw each individual component, draw it once relative to (0, 0) and then move the origin point where you want the character to move.</a:t>
            </a:r>
          </a:p>
          <a:p>
            <a:r>
              <a:rPr lang="en-US" smtClean="0">
                <a:cs typeface="FreesiaUPC" pitchFamily="34" charset="-34"/>
              </a:rPr>
              <a:t>Fortunately, the methods save() and restore() can be used to save a backup of the current drawing settings and then restore them all when done. </a:t>
            </a:r>
          </a:p>
          <a:p>
            <a:r>
              <a:rPr lang="en-US" smtClean="0">
                <a:cs typeface="FreesiaUPC" pitchFamily="34" charset="-34"/>
              </a:rPr>
              <a:t>Multiple backups can be stored and retrieved in a LIFO (last in, first out) order.</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r>
              <a:rPr lang="en-US" smtClean="0">
                <a:cs typeface="FreesiaUPC" pitchFamily="34" charset="-34"/>
              </a:rPr>
              <a:t>Context Global Attributes</a:t>
            </a:r>
          </a:p>
        </p:txBody>
      </p:sp>
      <p:sp>
        <p:nvSpPr>
          <p:cNvPr id="2253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context.globalAlpha — Sets an overall level of opacity for every drawing function in the canvas to follow. Its supported range is a decimal number from 0, which is completely transparent, to 1, which is completely visible.</a:t>
            </a:r>
          </a:p>
          <a:p>
            <a:r>
              <a:rPr lang="en-US" smtClean="0">
                <a:cs typeface="FreesiaUPC" pitchFamily="34" charset="-34"/>
              </a:rPr>
              <a:t>context.globalCompositeOperation — Configures how semitransparent drawing methods blend into ­already-drawn objects. Although this is not often used, you can find the list of options in the WHATWG Canvas API specification.</a:t>
            </a:r>
          </a:p>
          <a:p>
            <a:r>
              <a:rPr lang="en-US" smtClean="0">
                <a:cs typeface="FreesiaUPC" pitchFamily="34" charset="-34"/>
              </a:rPr>
              <a:t>context.canvas — A reference to the original canvas object that was used during canvas.getContext(‘2d’).</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612775" y="228600"/>
            <a:ext cx="8153400" cy="990600"/>
          </a:xfrm>
        </p:spPr>
        <p:txBody>
          <a:bodyPr/>
          <a:lstStyle/>
          <a:p>
            <a:r>
              <a:rPr lang="en-US" smtClean="0">
                <a:cs typeface="FreesiaUPC" pitchFamily="34" charset="-34"/>
              </a:rPr>
              <a:t>Rotate the X- and Y-Axes</a:t>
            </a:r>
          </a:p>
        </p:txBody>
      </p:sp>
      <p:sp>
        <p:nvSpPr>
          <p:cNvPr id="15155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You can rotate the entire canvas two-dimensional drawing plane, which makes drawing objects at a specific angle much easier as the number line the x- and y-axes follow is actually altered. </a:t>
            </a:r>
          </a:p>
          <a:p>
            <a:r>
              <a:rPr lang="en-US" smtClean="0">
                <a:cs typeface="FreesiaUPC" pitchFamily="34" charset="-34"/>
              </a:rPr>
              <a:t>All rotations occur around the origin point. Therefore, unless you first use translate(), your rotation will pivot around the top left of the canvas. The rotation direction itself moves clockwise and must be specified in radians:</a:t>
            </a:r>
          </a:p>
          <a:p>
            <a:endParaRPr lang="en-US" smtClean="0">
              <a:cs typeface="FreesiaUPC" pitchFamily="34" charset="-34"/>
            </a:endParaRPr>
          </a:p>
        </p:txBody>
      </p:sp>
      <p:pic>
        <p:nvPicPr>
          <p:cNvPr id="1515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876800"/>
            <a:ext cx="45069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612775" y="228600"/>
            <a:ext cx="8153400" cy="990600"/>
          </a:xfrm>
        </p:spPr>
        <p:txBody>
          <a:bodyPr/>
          <a:lstStyle/>
          <a:p>
            <a:r>
              <a:rPr lang="en-US" smtClean="0">
                <a:cs typeface="FreesiaUPC" pitchFamily="34" charset="-34"/>
              </a:rPr>
              <a:t>Rotate the X- and Y-Axes</a:t>
            </a:r>
          </a:p>
        </p:txBody>
      </p:sp>
      <p:sp>
        <p:nvSpPr>
          <p:cNvPr id="152579"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If you prefer to work in degrees and cannot remember how to specify radians from your high school trigonometry days, note that 1° is equal to π/180, or written in JavaScript, Math.PI/180. </a:t>
            </a:r>
          </a:p>
          <a:p>
            <a:r>
              <a:rPr lang="en-US" smtClean="0">
                <a:cs typeface="FreesiaUPC" pitchFamily="34" charset="-34"/>
              </a:rPr>
              <a:t>Therefore, 90° is 90 * Math.PI/180, which can be simplified to Math.PI/2.</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612775" y="228600"/>
            <a:ext cx="8153400" cy="990600"/>
          </a:xfrm>
        </p:spPr>
        <p:txBody>
          <a:bodyPr/>
          <a:lstStyle/>
          <a:p>
            <a:r>
              <a:rPr lang="en-US" smtClean="0">
                <a:cs typeface="FreesiaUPC" pitchFamily="34" charset="-34"/>
              </a:rPr>
              <a:t>Rotate the X- and Y-Axes</a:t>
            </a:r>
          </a:p>
        </p:txBody>
      </p:sp>
      <p:pic>
        <p:nvPicPr>
          <p:cNvPr id="153603"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57300" y="1600200"/>
            <a:ext cx="6591300" cy="5121275"/>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612775" y="228600"/>
            <a:ext cx="8153400" cy="990600"/>
          </a:xfrm>
        </p:spPr>
        <p:txBody>
          <a:bodyPr/>
          <a:lstStyle/>
          <a:p>
            <a:r>
              <a:rPr lang="en-US" smtClean="0">
                <a:cs typeface="FreesiaUPC" pitchFamily="34" charset="-34"/>
              </a:rPr>
              <a:t>Rotate the X- and Y-Axes</a:t>
            </a:r>
          </a:p>
        </p:txBody>
      </p:sp>
      <p:pic>
        <p:nvPicPr>
          <p:cNvPr id="154627"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465263" y="1600200"/>
            <a:ext cx="6448425" cy="44958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a:xfrm>
            <a:off x="612775" y="228600"/>
            <a:ext cx="8153400" cy="990600"/>
          </a:xfrm>
        </p:spPr>
        <p:txBody>
          <a:bodyPr/>
          <a:lstStyle/>
          <a:p>
            <a:r>
              <a:rPr lang="en-US" smtClean="0">
                <a:cs typeface="FreesiaUPC" pitchFamily="34" charset="-34"/>
              </a:rPr>
              <a:t>Rotate the X- and Y-Axes</a:t>
            </a:r>
          </a:p>
        </p:txBody>
      </p:sp>
      <p:sp>
        <p:nvSpPr>
          <p:cNvPr id="15565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If you are more familiar with degrees than radians, you can follow this conversion chart to help you identify a radian representation for commonly used angles that is simpler than degrees*Math.PI/180.</a:t>
            </a:r>
          </a:p>
          <a:p>
            <a:endParaRPr lang="en-US" smtClean="0">
              <a:cs typeface="FreesiaUPC" pitchFamily="34" charset="-34"/>
            </a:endParaRPr>
          </a:p>
        </p:txBody>
      </p:sp>
      <p:graphicFrame>
        <p:nvGraphicFramePr>
          <p:cNvPr id="4" name="Table 3"/>
          <p:cNvGraphicFramePr>
            <a:graphicFrameLocks noGrp="1"/>
          </p:cNvGraphicFramePr>
          <p:nvPr/>
        </p:nvGraphicFramePr>
        <p:xfrm>
          <a:off x="990600" y="3505200"/>
          <a:ext cx="7315200" cy="1854200"/>
        </p:xfrm>
        <a:graphic>
          <a:graphicData uri="http://schemas.openxmlformats.org/drawingml/2006/table">
            <a:tbl>
              <a:tblPr firstRow="1" bandRow="1">
                <a:tableStyleId>{5C22544A-7EE6-4342-B048-85BDC9FD1C3A}</a:tableStyleId>
              </a:tblPr>
              <a:tblGrid>
                <a:gridCol w="1828800"/>
                <a:gridCol w="1828800"/>
                <a:gridCol w="1828800"/>
                <a:gridCol w="1828800"/>
              </a:tblGrid>
              <a:tr h="370840">
                <a:tc>
                  <a:txBody>
                    <a:bodyPr/>
                    <a:lstStyle/>
                    <a:p>
                      <a:pPr algn="ctr"/>
                      <a:r>
                        <a:rPr lang="en-US" dirty="0" smtClean="0"/>
                        <a:t>Degrees</a:t>
                      </a:r>
                      <a:endParaRPr lang="en-US" dirty="0"/>
                    </a:p>
                  </a:txBody>
                  <a:tcPr/>
                </a:tc>
                <a:tc>
                  <a:txBody>
                    <a:bodyPr/>
                    <a:lstStyle/>
                    <a:p>
                      <a:pPr algn="ctr"/>
                      <a:r>
                        <a:rPr lang="en-US" dirty="0" smtClean="0"/>
                        <a:t>Radians</a:t>
                      </a:r>
                      <a:endParaRPr lang="en-US" dirty="0"/>
                    </a:p>
                  </a:txBody>
                  <a:tcPr/>
                </a:tc>
                <a:tc>
                  <a:txBody>
                    <a:bodyPr/>
                    <a:lstStyle/>
                    <a:p>
                      <a:pPr algn="ctr"/>
                      <a:r>
                        <a:rPr lang="en-US" dirty="0" smtClean="0"/>
                        <a:t>Degrees</a:t>
                      </a:r>
                      <a:endParaRPr lang="en-US" dirty="0"/>
                    </a:p>
                  </a:txBody>
                  <a:tcPr/>
                </a:tc>
                <a:tc>
                  <a:txBody>
                    <a:bodyPr/>
                    <a:lstStyle/>
                    <a:p>
                      <a:pPr algn="ctr"/>
                      <a:r>
                        <a:rPr lang="en-US" dirty="0" smtClean="0"/>
                        <a:t>Radians</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90</a:t>
                      </a:r>
                      <a:endParaRPr lang="en-US" dirty="0"/>
                    </a:p>
                  </a:txBody>
                  <a:tcPr/>
                </a:tc>
                <a:tc>
                  <a:txBody>
                    <a:bodyPr/>
                    <a:lstStyle/>
                    <a:p>
                      <a:pPr algn="ctr"/>
                      <a:r>
                        <a:rPr lang="en-US" dirty="0" err="1" smtClean="0"/>
                        <a:t>Math.PI</a:t>
                      </a:r>
                      <a:r>
                        <a:rPr lang="en-US" baseline="0" dirty="0" smtClean="0"/>
                        <a:t> / 2</a:t>
                      </a:r>
                      <a:endParaRPr lang="en-US" dirty="0"/>
                    </a:p>
                  </a:txBody>
                  <a:tcPr/>
                </a:tc>
              </a:tr>
              <a:tr h="370840">
                <a:tc>
                  <a:txBody>
                    <a:bodyPr/>
                    <a:lstStyle/>
                    <a:p>
                      <a:pPr algn="ctr"/>
                      <a:r>
                        <a:rPr lang="en-US" dirty="0" smtClean="0"/>
                        <a:t>30</a:t>
                      </a:r>
                      <a:endParaRPr lang="en-US" dirty="0"/>
                    </a:p>
                  </a:txBody>
                  <a:tcPr/>
                </a:tc>
                <a:tc>
                  <a:txBody>
                    <a:bodyPr/>
                    <a:lstStyle/>
                    <a:p>
                      <a:pPr algn="ctr"/>
                      <a:r>
                        <a:rPr lang="en-US" dirty="0" err="1" smtClean="0"/>
                        <a:t>Math.PI</a:t>
                      </a:r>
                      <a:r>
                        <a:rPr lang="en-US" dirty="0" smtClean="0"/>
                        <a:t> / 6</a:t>
                      </a:r>
                      <a:endParaRPr lang="en-US" dirty="0"/>
                    </a:p>
                  </a:txBody>
                  <a:tcPr/>
                </a:tc>
                <a:tc>
                  <a:txBody>
                    <a:bodyPr/>
                    <a:lstStyle/>
                    <a:p>
                      <a:pPr algn="ctr"/>
                      <a:r>
                        <a:rPr lang="en-US" dirty="0" smtClean="0"/>
                        <a:t>180</a:t>
                      </a:r>
                      <a:endParaRPr lang="en-US" dirty="0"/>
                    </a:p>
                  </a:txBody>
                  <a:tcPr/>
                </a:tc>
                <a:tc>
                  <a:txBody>
                    <a:bodyPr/>
                    <a:lstStyle/>
                    <a:p>
                      <a:pPr algn="ctr"/>
                      <a:r>
                        <a:rPr lang="en-US" dirty="0" err="1" smtClean="0"/>
                        <a:t>Math.PI</a:t>
                      </a:r>
                      <a:endParaRPr lang="en-US" dirty="0"/>
                    </a:p>
                  </a:txBody>
                  <a:tcPr/>
                </a:tc>
              </a:tr>
              <a:tr h="370840">
                <a:tc>
                  <a:txBody>
                    <a:bodyPr/>
                    <a:lstStyle/>
                    <a:p>
                      <a:pPr algn="ctr"/>
                      <a:r>
                        <a:rPr lang="en-US" dirty="0" smtClean="0"/>
                        <a:t>45</a:t>
                      </a:r>
                      <a:endParaRPr lang="en-US" dirty="0"/>
                    </a:p>
                  </a:txBody>
                  <a:tcPr/>
                </a:tc>
                <a:tc>
                  <a:txBody>
                    <a:bodyPr/>
                    <a:lstStyle/>
                    <a:p>
                      <a:pPr algn="ctr"/>
                      <a:r>
                        <a:rPr lang="en-US" dirty="0" err="1" smtClean="0"/>
                        <a:t>Math.PI</a:t>
                      </a:r>
                      <a:r>
                        <a:rPr lang="en-US" baseline="0" dirty="0" smtClean="0"/>
                        <a:t> / 4</a:t>
                      </a:r>
                      <a:endParaRPr lang="en-US" dirty="0"/>
                    </a:p>
                  </a:txBody>
                  <a:tcPr/>
                </a:tc>
                <a:tc>
                  <a:txBody>
                    <a:bodyPr/>
                    <a:lstStyle/>
                    <a:p>
                      <a:pPr algn="ctr"/>
                      <a:r>
                        <a:rPr lang="en-US" dirty="0" smtClean="0"/>
                        <a:t>270</a:t>
                      </a:r>
                      <a:endParaRPr lang="en-US" dirty="0"/>
                    </a:p>
                  </a:txBody>
                  <a:tcPr/>
                </a:tc>
                <a:tc>
                  <a:txBody>
                    <a:bodyPr/>
                    <a:lstStyle/>
                    <a:p>
                      <a:pPr algn="ctr"/>
                      <a:r>
                        <a:rPr lang="en-US" dirty="0" smtClean="0"/>
                        <a:t>3 * </a:t>
                      </a:r>
                      <a:r>
                        <a:rPr lang="en-US" dirty="0" err="1" smtClean="0"/>
                        <a:t>Math.PI</a:t>
                      </a:r>
                      <a:r>
                        <a:rPr lang="en-US" dirty="0" smtClean="0"/>
                        <a:t> / 2</a:t>
                      </a:r>
                      <a:endParaRPr lang="en-US" dirty="0"/>
                    </a:p>
                  </a:txBody>
                  <a:tcPr/>
                </a:tc>
              </a:tr>
              <a:tr h="370840">
                <a:tc>
                  <a:txBody>
                    <a:bodyPr/>
                    <a:lstStyle/>
                    <a:p>
                      <a:pPr algn="ctr"/>
                      <a:r>
                        <a:rPr lang="en-US" dirty="0" smtClean="0"/>
                        <a:t>60</a:t>
                      </a:r>
                      <a:endParaRPr lang="en-US" dirty="0"/>
                    </a:p>
                  </a:txBody>
                  <a:tcPr/>
                </a:tc>
                <a:tc>
                  <a:txBody>
                    <a:bodyPr/>
                    <a:lstStyle/>
                    <a:p>
                      <a:pPr algn="ctr"/>
                      <a:r>
                        <a:rPr lang="en-US" dirty="0" err="1" smtClean="0"/>
                        <a:t>Math.PI</a:t>
                      </a:r>
                      <a:r>
                        <a:rPr lang="en-US" dirty="0" smtClean="0"/>
                        <a:t> / 3</a:t>
                      </a:r>
                      <a:endParaRPr lang="en-US" dirty="0"/>
                    </a:p>
                  </a:txBody>
                  <a:tcPr/>
                </a:tc>
                <a:tc>
                  <a:txBody>
                    <a:bodyPr/>
                    <a:lstStyle/>
                    <a:p>
                      <a:pPr algn="ctr"/>
                      <a:r>
                        <a:rPr lang="en-US" dirty="0" smtClean="0"/>
                        <a:t>360</a:t>
                      </a:r>
                      <a:endParaRPr lang="en-US" dirty="0"/>
                    </a:p>
                  </a:txBody>
                  <a:tcPr/>
                </a:tc>
                <a:tc>
                  <a:txBody>
                    <a:bodyPr/>
                    <a:lstStyle/>
                    <a:p>
                      <a:pPr algn="ctr"/>
                      <a:r>
                        <a:rPr lang="en-US" dirty="0" smtClean="0"/>
                        <a:t>2 * </a:t>
                      </a:r>
                      <a:r>
                        <a:rPr lang="en-US" dirty="0" err="1" smtClean="0"/>
                        <a:t>Math.PI</a:t>
                      </a:r>
                      <a:endParaRPr lang="en-US"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a:xfrm>
            <a:off x="612775" y="228600"/>
            <a:ext cx="8153400" cy="990600"/>
          </a:xfrm>
        </p:spPr>
        <p:txBody>
          <a:bodyPr/>
          <a:lstStyle/>
          <a:p>
            <a:r>
              <a:rPr lang="en-US" smtClean="0">
                <a:cs typeface="FreesiaUPC" pitchFamily="34" charset="-34"/>
              </a:rPr>
              <a:t>Create Animations on the Canvas</a:t>
            </a:r>
          </a:p>
        </p:txBody>
      </p:sp>
      <p:sp>
        <p:nvSpPr>
          <p:cNvPr id="15667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Before you can begin creating animations on the canvas, it is important to understand the correct way to time your animations in HTML5 web browsers.</a:t>
            </a:r>
          </a:p>
          <a:p>
            <a:r>
              <a:rPr lang="en-US" smtClean="0">
                <a:cs typeface="FreesiaUPC" pitchFamily="34" charset="-34"/>
              </a:rPr>
              <a:t>Prior to HTML5, JavaScript animations relied on the setTimeout() and setInterval() functions. </a:t>
            </a:r>
          </a:p>
          <a:p>
            <a:r>
              <a:rPr lang="en-US" smtClean="0">
                <a:cs typeface="FreesiaUPC" pitchFamily="34" charset="-34"/>
              </a:rPr>
              <a:t>One problem was that they were active regardless of the browser’s current visible state: If you opened a website with an active animation in one tab and then navigated to another tab, the animation would still be active in the CPU, calculating and updating a hidden browser window. </a:t>
            </a:r>
          </a:p>
          <a:p>
            <a:r>
              <a:rPr lang="en-US" smtClean="0">
                <a:cs typeface="FreesiaUPC" pitchFamily="34" charset="-34"/>
              </a:rPr>
              <a:t>Furthermore, exact timing was never precise, and a consistently smooth frame rate was nearly impossible.</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a:xfrm>
            <a:off x="612775" y="228600"/>
            <a:ext cx="8153400" cy="990600"/>
          </a:xfrm>
        </p:spPr>
        <p:txBody>
          <a:bodyPr/>
          <a:lstStyle/>
          <a:p>
            <a:r>
              <a:rPr lang="en-US" smtClean="0">
                <a:cs typeface="FreesiaUPC" pitchFamily="34" charset="-34"/>
              </a:rPr>
              <a:t>Create Animations on the Canvas</a:t>
            </a:r>
          </a:p>
        </p:txBody>
      </p:sp>
      <p:sp>
        <p:nvSpPr>
          <p:cNvPr id="157699"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Mozilla developed a solution, mozRequestAnimationFrame(). </a:t>
            </a:r>
          </a:p>
          <a:p>
            <a:r>
              <a:rPr lang="en-US" smtClean="0">
                <a:cs typeface="FreesiaUPC" pitchFamily="34" charset="-34"/>
              </a:rPr>
              <a:t>This allows the JavaScript to notify the web browser to say, “I have something to animate,” and the web browser can coordinate the animation frame with the UI refresh rate. </a:t>
            </a:r>
          </a:p>
          <a:p>
            <a:r>
              <a:rPr lang="en-US" smtClean="0">
                <a:cs typeface="FreesiaUPC" pitchFamily="34" charset="-34"/>
              </a:rPr>
              <a:t>The end result is smoother animations that automatically pause when the browser’s display is hidden on-screen.</a:t>
            </a:r>
          </a:p>
          <a:p>
            <a:r>
              <a:rPr lang="en-US" smtClean="0">
                <a:cs typeface="FreesiaUPC" pitchFamily="34" charset="-34"/>
              </a:rPr>
              <a:t>WebKit has also jumped on board with this idea, creating webkitRequestAnimationFrame().</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612775" y="228600"/>
            <a:ext cx="8153400" cy="990600"/>
          </a:xfrm>
        </p:spPr>
        <p:txBody>
          <a:bodyPr/>
          <a:lstStyle/>
          <a:p>
            <a:r>
              <a:rPr lang="en-US" smtClean="0">
                <a:cs typeface="FreesiaUPC" pitchFamily="34" charset="-34"/>
              </a:rPr>
              <a:t>Create Animations on the Canvas</a:t>
            </a:r>
          </a:p>
        </p:txBody>
      </p:sp>
      <p:sp>
        <p:nvSpPr>
          <p:cNvPr id="158723"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Because this is not yet an official API specification — there is no requestAnimationFrame() function — you will need to create a JavaScript to call the correct function per browser. </a:t>
            </a:r>
          </a:p>
          <a:p>
            <a:r>
              <a:rPr lang="en-US" smtClean="0">
                <a:cs typeface="FreesiaUPC" pitchFamily="34" charset="-34"/>
              </a:rPr>
              <a:t>This will check which browser-specific function is available and runs accordingly or automatically falls back to the legacy functionality — in this case, setTimeout().</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xfrm>
            <a:off x="612775" y="228600"/>
            <a:ext cx="8153400" cy="990600"/>
          </a:xfrm>
        </p:spPr>
        <p:txBody>
          <a:bodyPr/>
          <a:lstStyle/>
          <a:p>
            <a:r>
              <a:rPr lang="en-US" smtClean="0">
                <a:cs typeface="FreesiaUPC" pitchFamily="34" charset="-34"/>
              </a:rPr>
              <a:t>Create Animations on the Canvas</a:t>
            </a:r>
          </a:p>
        </p:txBody>
      </p:sp>
      <p:sp>
        <p:nvSpPr>
          <p:cNvPr id="15974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Create a new javascript file call “requestAnimFrame.js”</a:t>
            </a:r>
          </a:p>
        </p:txBody>
      </p:sp>
      <p:pic>
        <p:nvPicPr>
          <p:cNvPr id="1597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3913" y="2286000"/>
            <a:ext cx="74961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612775" y="228600"/>
            <a:ext cx="8153400" cy="990600"/>
          </a:xfrm>
        </p:spPr>
        <p:txBody>
          <a:bodyPr/>
          <a:lstStyle/>
          <a:p>
            <a:r>
              <a:rPr lang="en-US" smtClean="0">
                <a:cs typeface="FreesiaUPC" pitchFamily="34" charset="-34"/>
              </a:rPr>
              <a:t>Create Animations on the Canvas</a:t>
            </a:r>
          </a:p>
        </p:txBody>
      </p:sp>
      <p:sp>
        <p:nvSpPr>
          <p:cNvPr id="16077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Basic animations consist of four distinct stages:</a:t>
            </a:r>
          </a:p>
          <a:p>
            <a:pPr lvl="1"/>
            <a:r>
              <a:rPr lang="en-US" smtClean="0">
                <a:cs typeface="FreesiaUPC" pitchFamily="34" charset="-34"/>
              </a:rPr>
              <a:t>Draw the initial frame — This creates the initial setup of the canvas “scene” using all the techniques described throughout this chapter. Here you may also run any precalculation and initialization routines that will make the second stage run more efficiently.</a:t>
            </a:r>
          </a:p>
          <a:p>
            <a:pPr lvl="1"/>
            <a:endParaRPr lang="en-US" smtClean="0">
              <a:cs typeface="FreesiaUPC" pitchFamily="34" charset="-34"/>
            </a:endParaRPr>
          </a:p>
          <a:p>
            <a:pPr lvl="1"/>
            <a:r>
              <a:rPr lang="en-US" smtClean="0">
                <a:cs typeface="FreesiaUPC" pitchFamily="34" charset="-34"/>
              </a:rPr>
              <a:t>Calculate the next frame — In order to achieve smooth animations, you must not spend any more time calculating the next frame than you have to. Here you calculate the changed objects’ positions, prepare any new images for display, and process any user interaction events.</a:t>
            </a:r>
          </a:p>
          <a:p>
            <a:pPr lvl="1"/>
            <a:endParaRPr lang="en-US" smtClean="0">
              <a:cs typeface="FreesiaUPC" pitchFamily="34" charset="-34"/>
            </a:endParaRP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r>
              <a:rPr lang="en-US" smtClean="0">
                <a:cs typeface="FreesiaUPC" pitchFamily="34" charset="-34"/>
              </a:rPr>
              <a:t>Plane Transformations</a:t>
            </a:r>
          </a:p>
        </p:txBody>
      </p:sp>
      <p:sp>
        <p:nvSpPr>
          <p:cNvPr id="2355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context drawing plane can be changed by these methods.</a:t>
            </a:r>
          </a:p>
          <a:p>
            <a:pPr lvl="1"/>
            <a:r>
              <a:rPr lang="en-US" sz="1800" smtClean="0">
                <a:cs typeface="FreesiaUPC" pitchFamily="34" charset="-34"/>
              </a:rPr>
              <a:t>context.scale(x,y) — The default state is 1x and 1y. You can scale it by locking its aspect ratio with x = y, increasing the horizontal width with x &gt; y, and increasing the vertical scale with x &lt; y, and you can mirror it with -x = y or x = -y.</a:t>
            </a:r>
          </a:p>
          <a:p>
            <a:pPr lvl="1"/>
            <a:r>
              <a:rPr lang="en-US" sz="1800" smtClean="0">
                <a:cs typeface="FreesiaUPC" pitchFamily="34" charset="-34"/>
              </a:rPr>
              <a:t>context.translate(x,y) — Normally, the (0, 0) origin is in the top-left corner of the plane. Run this function to reposition the origin to any new location point.</a:t>
            </a:r>
          </a:p>
          <a:p>
            <a:pPr lvl="1"/>
            <a:r>
              <a:rPr lang="en-US" sz="1800" smtClean="0">
                <a:cs typeface="FreesiaUPC" pitchFamily="34" charset="-34"/>
              </a:rPr>
              <a:t>context.rotate(angle) — Rotates the x- and y-axes by pivoting on the origin point.</a:t>
            </a:r>
          </a:p>
          <a:p>
            <a:pPr lvl="1"/>
            <a:r>
              <a:rPr lang="en-US" sz="1800" smtClean="0">
                <a:cs typeface="FreesiaUPC" pitchFamily="34" charset="-34"/>
              </a:rPr>
              <a:t>context.transform(a,b,c,d,e,f) — Performs an identity matrix transformation to skew the plane’s display. This can be used to emulate a perspective in the canvas drawing.</a:t>
            </a:r>
          </a:p>
          <a:p>
            <a:pPr lvl="1"/>
            <a:r>
              <a:rPr lang="en-US" sz="1800" smtClean="0">
                <a:cs typeface="FreesiaUPC" pitchFamily="34" charset="-34"/>
              </a:rPr>
              <a:t>context.setTransform(a,b,c,d,e,f) — Just like context.transform(), except that this method resets the identity matrix to the default and then applies the transformation change.</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a:xfrm>
            <a:off x="612775" y="228600"/>
            <a:ext cx="8153400" cy="990600"/>
          </a:xfrm>
        </p:spPr>
        <p:txBody>
          <a:bodyPr/>
          <a:lstStyle/>
          <a:p>
            <a:r>
              <a:rPr lang="en-US" smtClean="0">
                <a:cs typeface="FreesiaUPC" pitchFamily="34" charset="-34"/>
              </a:rPr>
              <a:t>Create Animations on the Canvas</a:t>
            </a:r>
          </a:p>
        </p:txBody>
      </p:sp>
      <p:sp>
        <p:nvSpPr>
          <p:cNvPr id="161795" name="Content Placeholder 2"/>
          <p:cNvSpPr>
            <a:spLocks noGrp="1"/>
          </p:cNvSpPr>
          <p:nvPr>
            <p:ph sz="quarter" idx="1"/>
          </p:nvPr>
        </p:nvSpPr>
        <p:spPr>
          <a:xfrm>
            <a:off x="612775" y="1600200"/>
            <a:ext cx="8153400" cy="4495800"/>
          </a:xfrm>
        </p:spPr>
        <p:txBody>
          <a:bodyPr/>
          <a:lstStyle/>
          <a:p>
            <a:pPr lvl="1"/>
            <a:r>
              <a:rPr lang="en-US" smtClean="0">
                <a:cs typeface="FreesiaUPC" pitchFamily="34" charset="-34"/>
              </a:rPr>
              <a:t>Clear the current frame — Depending on how the current and next frame differ, you may need to clear any objects or drawing relics if their presence interferes with the overall animation effect. Try to avoid running clearRect() on the entire canvas plane, as this could slow down the next stage.</a:t>
            </a:r>
          </a:p>
          <a:p>
            <a:pPr lvl="1"/>
            <a:r>
              <a:rPr lang="en-US" smtClean="0">
                <a:cs typeface="FreesiaUPC" pitchFamily="34" charset="-34"/>
              </a:rPr>
              <a:t>Draw the next frame — You can now update the canvas plane with the second stage’s calculations. You should try to recycle as much of the previous frame as possible by not redrawing objects that have not changed in this frame. Again, to achieve the fastest frame rate possible, spend as little time here as necessary.</a:t>
            </a:r>
          </a:p>
          <a:p>
            <a:r>
              <a:rPr lang="en-US" smtClean="0">
                <a:cs typeface="FreesiaUPC" pitchFamily="34" charset="-34"/>
              </a:rPr>
              <a:t>After the cycle is complete, you can choose to continue the animation process by looping back to the second step, calculation, repeating the animation process indefinitely. </a:t>
            </a:r>
          </a:p>
          <a:p>
            <a:r>
              <a:rPr lang="en-US" smtClean="0">
                <a:cs typeface="FreesiaUPC" pitchFamily="34" charset="-34"/>
              </a:rPr>
              <a:t>Or let your JavaScript program finish naturally; end your animation by leaving the final frame active on the canvas.</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a:xfrm>
            <a:off x="612775" y="228600"/>
            <a:ext cx="8153400" cy="990600"/>
          </a:xfrm>
        </p:spPr>
        <p:txBody>
          <a:bodyPr/>
          <a:lstStyle/>
          <a:p>
            <a:r>
              <a:rPr lang="en-US" smtClean="0">
                <a:cs typeface="FreesiaUPC" pitchFamily="34" charset="-34"/>
              </a:rPr>
              <a:t>Create Animations on the Canvas</a:t>
            </a:r>
          </a:p>
        </p:txBody>
      </p:sp>
      <p:pic>
        <p:nvPicPr>
          <p:cNvPr id="162819"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62000" y="1905000"/>
            <a:ext cx="7850188" cy="35052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a:xfrm>
            <a:off x="612775" y="228600"/>
            <a:ext cx="8153400" cy="990600"/>
          </a:xfrm>
        </p:spPr>
        <p:txBody>
          <a:bodyPr/>
          <a:lstStyle/>
          <a:p>
            <a:r>
              <a:rPr lang="en-US" smtClean="0">
                <a:cs typeface="FreesiaUPC" pitchFamily="34" charset="-34"/>
              </a:rPr>
              <a:t>Create Animations on the Canvas</a:t>
            </a:r>
          </a:p>
        </p:txBody>
      </p:sp>
      <p:pic>
        <p:nvPicPr>
          <p:cNvPr id="163843"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93763" y="1600200"/>
            <a:ext cx="7488237" cy="4872038"/>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a:xfrm>
            <a:off x="612775" y="228600"/>
            <a:ext cx="8153400" cy="990600"/>
          </a:xfrm>
        </p:spPr>
        <p:txBody>
          <a:bodyPr/>
          <a:lstStyle/>
          <a:p>
            <a:r>
              <a:rPr lang="en-US" smtClean="0">
                <a:cs typeface="FreesiaUPC" pitchFamily="34" charset="-34"/>
              </a:rPr>
              <a:t>Create Animations on the Canvas</a:t>
            </a:r>
          </a:p>
        </p:txBody>
      </p:sp>
      <p:pic>
        <p:nvPicPr>
          <p:cNvPr id="164867"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85800" y="2286000"/>
            <a:ext cx="7935913" cy="16002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a:xfrm>
            <a:off x="612775" y="228600"/>
            <a:ext cx="8153400" cy="990600"/>
          </a:xfrm>
        </p:spPr>
        <p:txBody>
          <a:bodyPr/>
          <a:lstStyle/>
          <a:p>
            <a:r>
              <a:rPr lang="en-US" smtClean="0">
                <a:cs typeface="FreesiaUPC" pitchFamily="34" charset="-34"/>
              </a:rPr>
              <a:t>Create Animations on the Canvas</a:t>
            </a:r>
          </a:p>
        </p:txBody>
      </p:sp>
      <p:pic>
        <p:nvPicPr>
          <p:cNvPr id="165891"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41375" y="2033588"/>
            <a:ext cx="7696200" cy="3629025"/>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a:xfrm>
            <a:off x="612775" y="228600"/>
            <a:ext cx="8153400" cy="990600"/>
          </a:xfrm>
        </p:spPr>
        <p:txBody>
          <a:bodyPr/>
          <a:lstStyle/>
          <a:p>
            <a:r>
              <a:rPr lang="en-US" smtClean="0">
                <a:cs typeface="FreesiaUPC" pitchFamily="34" charset="-34"/>
              </a:rPr>
              <a:t>Create Animations on the Canvas</a:t>
            </a:r>
          </a:p>
        </p:txBody>
      </p:sp>
      <p:pic>
        <p:nvPicPr>
          <p:cNvPr id="166915"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2775" y="1724025"/>
            <a:ext cx="8153400" cy="424815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a:xfrm>
            <a:off x="612775" y="228600"/>
            <a:ext cx="8153400" cy="990600"/>
          </a:xfrm>
        </p:spPr>
        <p:txBody>
          <a:bodyPr/>
          <a:lstStyle/>
          <a:p>
            <a:r>
              <a:rPr lang="en-US" smtClean="0">
                <a:cs typeface="FreesiaUPC" pitchFamily="34" charset="-34"/>
              </a:rPr>
              <a:t>Create Animations on the Canvas</a:t>
            </a:r>
          </a:p>
        </p:txBody>
      </p:sp>
      <p:sp>
        <p:nvSpPr>
          <p:cNvPr id="167939"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This will create the fastest-possible animation speed. </a:t>
            </a:r>
          </a:p>
          <a:p>
            <a:r>
              <a:rPr lang="en-US" smtClean="0">
                <a:cs typeface="FreesiaUPC" pitchFamily="34" charset="-34"/>
              </a:rPr>
              <a:t>To slow it down, add a function in javascript call requestTimeout(animateObject, 50) to delay each frame by at least 50 ms.</a:t>
            </a:r>
          </a:p>
        </p:txBody>
      </p:sp>
      <p:pic>
        <p:nvPicPr>
          <p:cNvPr id="1679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76550"/>
            <a:ext cx="7839075"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a:xfrm>
            <a:off x="612775" y="228600"/>
            <a:ext cx="8153400" cy="990600"/>
          </a:xfrm>
        </p:spPr>
        <p:txBody>
          <a:bodyPr/>
          <a:lstStyle/>
          <a:p>
            <a:r>
              <a:rPr lang="en-US" smtClean="0">
                <a:cs typeface="FreesiaUPC" pitchFamily="34" charset="-34"/>
              </a:rPr>
              <a:t>Create Animations on the Canvas</a:t>
            </a:r>
          </a:p>
        </p:txBody>
      </p:sp>
      <p:sp>
        <p:nvSpPr>
          <p:cNvPr id="168963"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Call the requestTimeout(fn, delay) to delay each frame.</a:t>
            </a:r>
          </a:p>
        </p:txBody>
      </p:sp>
      <p:pic>
        <p:nvPicPr>
          <p:cNvPr id="16896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19400"/>
            <a:ext cx="7239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a:xfrm>
            <a:off x="612775" y="228600"/>
            <a:ext cx="8153400" cy="990600"/>
          </a:xfrm>
        </p:spPr>
        <p:txBody>
          <a:bodyPr/>
          <a:lstStyle/>
          <a:p>
            <a:r>
              <a:rPr lang="en-US" smtClean="0">
                <a:cs typeface="FreesiaUPC" pitchFamily="34" charset="-34"/>
              </a:rPr>
              <a:t>Create Animations on the Canvas</a:t>
            </a:r>
          </a:p>
        </p:txBody>
      </p:sp>
      <p:pic>
        <p:nvPicPr>
          <p:cNvPr id="169987"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41375" y="1909763"/>
            <a:ext cx="7696200" cy="3876675"/>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a:xfrm>
            <a:off x="612775" y="228600"/>
            <a:ext cx="8153400" cy="990600"/>
          </a:xfrm>
        </p:spPr>
        <p:txBody>
          <a:bodyPr/>
          <a:lstStyle/>
          <a:p>
            <a:r>
              <a:rPr lang="en-US" smtClean="0">
                <a:cs typeface="FreesiaUPC" pitchFamily="34" charset="-34"/>
              </a:rPr>
              <a:t>Create Animations on the Canvas</a:t>
            </a:r>
          </a:p>
        </p:txBody>
      </p:sp>
      <p:pic>
        <p:nvPicPr>
          <p:cNvPr id="171011"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2775" y="1803400"/>
            <a:ext cx="8153400" cy="40894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r>
              <a:rPr lang="en-US" smtClean="0">
                <a:cs typeface="FreesiaUPC" pitchFamily="34" charset="-34"/>
              </a:rPr>
              <a:t>Drawing Shapes</a:t>
            </a:r>
          </a:p>
        </p:txBody>
      </p:sp>
      <p:sp>
        <p:nvSpPr>
          <p:cNvPr id="24579"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Simple shape drawing in the canvas is limited to squares and rectangles. </a:t>
            </a:r>
          </a:p>
          <a:p>
            <a:r>
              <a:rPr lang="en-US" smtClean="0">
                <a:cs typeface="FreesiaUPC" pitchFamily="34" charset="-34"/>
              </a:rPr>
              <a:t>All three methods use (x,y) as the top-left point and grow w pixels wide and h pixels down.</a:t>
            </a:r>
          </a:p>
          <a:p>
            <a:pPr lvl="1"/>
            <a:r>
              <a:rPr lang="en-US" smtClean="0">
                <a:cs typeface="FreesiaUPC" pitchFamily="34" charset="-34"/>
              </a:rPr>
              <a:t>context.fillRect(x,y,w,h) — Draws a solid rectangle or square.</a:t>
            </a:r>
          </a:p>
          <a:p>
            <a:pPr lvl="1"/>
            <a:r>
              <a:rPr lang="en-US" smtClean="0">
                <a:cs typeface="FreesiaUPC" pitchFamily="34" charset="-34"/>
              </a:rPr>
              <a:t>context.strokeRect(x,y,w,h) — Draws a rectangular or square line.</a:t>
            </a:r>
          </a:p>
          <a:p>
            <a:pPr lvl="1"/>
            <a:r>
              <a:rPr lang="en-US" smtClean="0">
                <a:cs typeface="FreesiaUPC" pitchFamily="34" charset="-34"/>
              </a:rPr>
              <a:t>context.clearRect(x,y,w,h) — Erases a solid rectangle or square from the canvas display. Basically, it is like drawing a transparent shape to make the website content under the canvas visible.</a:t>
            </a:r>
          </a:p>
          <a:p>
            <a:r>
              <a:rPr lang="en-US" smtClean="0">
                <a:cs typeface="FreesiaUPC" pitchFamily="34" charset="-34"/>
              </a:rPr>
              <a:t>The fillStyle, shadowBlur, shadowColor, shadowOffsetX, and shadowOffsetY attributes apply to the fillRect() method. </a:t>
            </a:r>
          </a:p>
          <a:p>
            <a:r>
              <a:rPr lang="en-US" smtClean="0">
                <a:cs typeface="FreesiaUPC" pitchFamily="34" charset="-34"/>
              </a:rPr>
              <a:t>Additionally, the strokeStyle, lineCap, lineJoin, lineWidth, and miterLimit attributes apply to the strokeRect() method.</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228600"/>
            <a:ext cx="8153400" cy="990600"/>
          </a:xfrm>
        </p:spPr>
        <p:txBody>
          <a:bodyPr/>
          <a:lstStyle/>
          <a:p>
            <a:r>
              <a:rPr lang="en-US" smtClean="0">
                <a:cs typeface="FreesiaUPC" pitchFamily="34" charset="-34"/>
              </a:rPr>
              <a:t>Drawing Paths</a:t>
            </a:r>
          </a:p>
        </p:txBody>
      </p:sp>
      <p:sp>
        <p:nvSpPr>
          <p:cNvPr id="25603" name="Content Placeholder 2"/>
          <p:cNvSpPr>
            <a:spLocks noGrp="1"/>
          </p:cNvSpPr>
          <p:nvPr>
            <p:ph sz="quarter" idx="1"/>
          </p:nvPr>
        </p:nvSpPr>
        <p:spPr>
          <a:xfrm>
            <a:off x="612775" y="1600200"/>
            <a:ext cx="8153400" cy="4495800"/>
          </a:xfrm>
        </p:spPr>
        <p:txBody>
          <a:bodyPr/>
          <a:lstStyle/>
          <a:p>
            <a:endParaRPr lang="en-US" smtClean="0">
              <a:cs typeface="FreesiaUPC" pitchFamily="34" charset="-34"/>
            </a:endParaRPr>
          </a:p>
          <a:p>
            <a:r>
              <a:rPr lang="en-US" smtClean="0">
                <a:cs typeface="FreesiaUPC" pitchFamily="34" charset="-34"/>
              </a:rPr>
              <a:t>Complex and irregular shapes can be drawn as canvas paths. </a:t>
            </a:r>
          </a:p>
          <a:p>
            <a:endParaRPr lang="en-US" smtClean="0">
              <a:cs typeface="FreesiaUPC" pitchFamily="34" charset="-34"/>
            </a:endParaRPr>
          </a:p>
          <a:p>
            <a:r>
              <a:rPr lang="en-US" smtClean="0">
                <a:cs typeface="FreesiaUPC" pitchFamily="34" charset="-34"/>
              </a:rPr>
              <a:t>A path is an invisible line that builds the shape’s structure by moving an “invisible ink” pen from point to point. That shape can be filled or stroked, which actually draws it to the screen.</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228600"/>
            <a:ext cx="8153400" cy="990600"/>
          </a:xfrm>
        </p:spPr>
        <p:txBody>
          <a:bodyPr/>
          <a:lstStyle/>
          <a:p>
            <a:r>
              <a:rPr lang="en-US" smtClean="0">
                <a:cs typeface="FreesiaUPC" pitchFamily="34" charset="-34"/>
              </a:rPr>
              <a:t>Drawing Paths Methods</a:t>
            </a:r>
          </a:p>
        </p:txBody>
      </p:sp>
      <p:sp>
        <p:nvSpPr>
          <p:cNvPr id="2662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context.beginPath() — Starts a new path by clearing out any previously established path points.</a:t>
            </a:r>
          </a:p>
          <a:p>
            <a:r>
              <a:rPr lang="en-US" smtClean="0">
                <a:cs typeface="FreesiaUPC" pitchFamily="34" charset="-34"/>
              </a:rPr>
              <a:t>context.rect(x,y,w,h) — Creates a rectangular path.</a:t>
            </a:r>
          </a:p>
          <a:p>
            <a:r>
              <a:rPr lang="en-US" smtClean="0">
                <a:cs typeface="FreesiaUPC" pitchFamily="34" charset="-34"/>
              </a:rPr>
              <a:t>context.moveTo(x,y) — Moves the pen to a new point.</a:t>
            </a:r>
          </a:p>
          <a:p>
            <a:r>
              <a:rPr lang="en-US" smtClean="0">
                <a:cs typeface="FreesiaUPC" pitchFamily="34" charset="-34"/>
              </a:rPr>
              <a:t>context.lineTo(x,y) — Creates a line from the current pen location to the specified point.</a:t>
            </a:r>
          </a:p>
          <a:p>
            <a:r>
              <a:rPr lang="en-US" smtClean="0">
                <a:cs typeface="FreesiaUPC" pitchFamily="34" charset="-34"/>
              </a:rPr>
              <a:t>context.arc(x,y,radius,startAngle,endAngle,counterClockwise) — Creates an arc using the specified point as the center. radius determines how big the arc is, and startAngle and endAngle determine where the arc begins and ends. The counterClockwise Boolean, if true, states that the pen moves counterclockwise from startAngle to endAngle, or, if false, the pen moves clockwise from startAngle to endAngle.</a:t>
            </a:r>
          </a:p>
          <a:p>
            <a:endParaRPr lang="en-US" smtClean="0">
              <a:cs typeface="FreesiaUPC" pitchFamily="34" charset="-34"/>
            </a:endParaRP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228600"/>
            <a:ext cx="8153400" cy="990600"/>
          </a:xfrm>
        </p:spPr>
        <p:txBody>
          <a:bodyPr/>
          <a:lstStyle/>
          <a:p>
            <a:r>
              <a:rPr lang="en-US" smtClean="0">
                <a:cs typeface="FreesiaUPC" pitchFamily="34" charset="-34"/>
              </a:rPr>
              <a:t>Drawing Paths Methods</a:t>
            </a:r>
          </a:p>
        </p:txBody>
      </p:sp>
      <p:sp>
        <p:nvSpPr>
          <p:cNvPr id="2765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context.arcTo(x1,y1,x2,y2,radius) — Creates an arc of radius size that joins two tangent lines, the first defined by the current location to (x1,y1), the second defined by (x1,y1) to (x2,y2).</a:t>
            </a:r>
          </a:p>
          <a:p>
            <a:r>
              <a:rPr lang="en-US" smtClean="0">
                <a:cs typeface="FreesiaUPC" pitchFamily="34" charset="-34"/>
              </a:rPr>
              <a:t>context.quadraticCurveTo(cpx,cpy,x,y) — Creates an elongated arc that moves from the current pen location to (x,y), using control points (cpx,cpy) to influence its curve.</a:t>
            </a:r>
          </a:p>
          <a:p>
            <a:r>
              <a:rPr lang="en-US" smtClean="0">
                <a:cs typeface="FreesiaUPC" pitchFamily="34" charset="-34"/>
              </a:rPr>
              <a:t>context.bezierCurveTo(cp1x,cp1y,cp2x,cp2y,x,y) — Creates a double-elongated curve, also known as a Bézier curve, from the current pen location to (x,y). It uses two pairs of control points to influence the curve at two locations along the path.</a:t>
            </a:r>
          </a:p>
          <a:p>
            <a:r>
              <a:rPr lang="en-US" smtClean="0">
                <a:cs typeface="FreesiaUPC" pitchFamily="34" charset="-34"/>
              </a:rPr>
              <a:t>context.closePath() — Creates a straight line from the current pen location to the first point in the path.</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r>
              <a:rPr lang="en-US" smtClean="0">
                <a:cs typeface="FreesiaUPC" pitchFamily="34" charset="-34"/>
              </a:rPr>
              <a:t>Introducing the HTML5 Canvas</a:t>
            </a:r>
          </a:p>
        </p:txBody>
      </p:sp>
      <p:sp>
        <p:nvSpPr>
          <p:cNvPr id="10243" name="Content Placeholder 2"/>
          <p:cNvSpPr>
            <a:spLocks noGrp="1"/>
          </p:cNvSpPr>
          <p:nvPr>
            <p:ph sz="quarter" idx="1"/>
          </p:nvPr>
        </p:nvSpPr>
        <p:spPr>
          <a:xfrm>
            <a:off x="612775" y="1600200"/>
            <a:ext cx="8153400" cy="4495800"/>
          </a:xfrm>
        </p:spPr>
        <p:txBody>
          <a:bodyPr/>
          <a:lstStyle/>
          <a:p>
            <a:r>
              <a:rPr lang="en-US" dirty="0" smtClean="0">
                <a:cs typeface="FreesiaUPC" pitchFamily="34" charset="-34"/>
              </a:rPr>
              <a:t>The HTML5 canvas grants you a very fine level of control over the individual pixels on your web page. </a:t>
            </a:r>
          </a:p>
          <a:p>
            <a:endParaRPr lang="en-US" dirty="0" smtClean="0">
              <a:cs typeface="FreesiaUPC" pitchFamily="34" charset="-34"/>
            </a:endParaRPr>
          </a:p>
          <a:p>
            <a:r>
              <a:rPr lang="en-US" dirty="0" smtClean="0">
                <a:cs typeface="FreesiaUPC" pitchFamily="34" charset="-34"/>
              </a:rPr>
              <a:t>The canvas can be used to create just about anything using JavaScript: custom UI elements, image manipulation, animations, and custom keyboard and mouse interfaces. </a:t>
            </a:r>
          </a:p>
          <a:p>
            <a:endParaRPr lang="en-US" dirty="0" smtClean="0">
              <a:cs typeface="FreesiaUPC" pitchFamily="34" charset="-34"/>
            </a:endParaRPr>
          </a:p>
          <a:p>
            <a:r>
              <a:rPr lang="en-US" dirty="0" smtClean="0">
                <a:cs typeface="FreesiaUPC" pitchFamily="34" charset="-34"/>
              </a:rPr>
              <a:t>Essentially, you now have access to nearly all the tools that developers in Flash or traditional system and game platforms have been using for years.</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r>
              <a:rPr lang="en-US" smtClean="0">
                <a:cs typeface="FreesiaUPC" pitchFamily="34" charset="-34"/>
              </a:rPr>
              <a:t>Drawing Paths Methods</a:t>
            </a:r>
          </a:p>
        </p:txBody>
      </p:sp>
      <p:sp>
        <p:nvSpPr>
          <p:cNvPr id="2867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context.fill() — Draws the path area with the fillStyle color.</a:t>
            </a:r>
          </a:p>
          <a:p>
            <a:r>
              <a:rPr lang="en-US" smtClean="0">
                <a:cs typeface="FreesiaUPC" pitchFamily="34" charset="-34"/>
              </a:rPr>
              <a:t>context.stroke() — Draws a border along the path area with the strokeStyle color.</a:t>
            </a:r>
          </a:p>
          <a:p>
            <a:r>
              <a:rPr lang="en-US" smtClean="0">
                <a:cs typeface="FreesiaUPC" pitchFamily="34" charset="-34"/>
              </a:rPr>
              <a:t>context.drawSystemFocusRing(element) — Draws a native system focus ring around the current path, only if the element specified has focus.</a:t>
            </a:r>
          </a:p>
          <a:p>
            <a:r>
              <a:rPr lang="en-US" smtClean="0">
                <a:cs typeface="FreesiaUPC" pitchFamily="34" charset="-34"/>
              </a:rPr>
              <a:t>context.drawCustomFocusRing(element) — Returns true if the specified element has focus. Then you can draw your own focus ring using the path and stroke() or fill().</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228600"/>
            <a:ext cx="8153400" cy="990600"/>
          </a:xfrm>
        </p:spPr>
        <p:txBody>
          <a:bodyPr/>
          <a:lstStyle/>
          <a:p>
            <a:r>
              <a:rPr lang="en-US" smtClean="0">
                <a:cs typeface="FreesiaUPC" pitchFamily="34" charset="-34"/>
              </a:rPr>
              <a:t>Drawing Paths Methods</a:t>
            </a:r>
          </a:p>
        </p:txBody>
      </p:sp>
      <p:sp>
        <p:nvSpPr>
          <p:cNvPr id="29699"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context.scrollPathIntoView() — If the canvas exceeds the overall browser screen size, this method will scroll the path into the viewable display area.</a:t>
            </a:r>
          </a:p>
          <a:p>
            <a:r>
              <a:rPr lang="en-US" smtClean="0">
                <a:cs typeface="FreesiaUPC" pitchFamily="34" charset="-34"/>
              </a:rPr>
              <a:t>context.clip() — Constrains the drawable clipping area with the current path.</a:t>
            </a:r>
          </a:p>
          <a:p>
            <a:r>
              <a:rPr lang="en-US" smtClean="0">
                <a:cs typeface="FreesiaUPC" pitchFamily="34" charset="-34"/>
              </a:rPr>
              <a:t>context.isPointInPath(x,y) — Allows you to verify whether point (x,y) exists at any location along the current path line.</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228600"/>
            <a:ext cx="8153400" cy="990600"/>
          </a:xfrm>
        </p:spPr>
        <p:txBody>
          <a:bodyPr/>
          <a:lstStyle/>
          <a:p>
            <a:r>
              <a:rPr lang="en-US" smtClean="0">
                <a:cs typeface="FreesiaUPC" pitchFamily="34" charset="-34"/>
              </a:rPr>
              <a:t>Drawing Paths Attributes</a:t>
            </a:r>
          </a:p>
        </p:txBody>
      </p:sp>
      <p:sp>
        <p:nvSpPr>
          <p:cNvPr id="30723" name="Content Placeholder 2"/>
          <p:cNvSpPr>
            <a:spLocks noGrp="1"/>
          </p:cNvSpPr>
          <p:nvPr>
            <p:ph sz="quarter" idx="1"/>
          </p:nvPr>
        </p:nvSpPr>
        <p:spPr>
          <a:xfrm>
            <a:off x="612775" y="1600200"/>
            <a:ext cx="8153400" cy="4495800"/>
          </a:xfrm>
        </p:spPr>
        <p:txBody>
          <a:bodyPr/>
          <a:lstStyle/>
          <a:p>
            <a:endParaRPr lang="en-US" smtClean="0">
              <a:cs typeface="FreesiaUPC" pitchFamily="34" charset="-34"/>
            </a:endParaRPr>
          </a:p>
          <a:p>
            <a:r>
              <a:rPr lang="en-US" smtClean="0">
                <a:cs typeface="FreesiaUPC" pitchFamily="34" charset="-34"/>
              </a:rPr>
              <a:t>The fillStyle, shadowBlur, shadowColor, shadowOffsetX, and shadowOffsetY attributes apply to the fill() method. </a:t>
            </a:r>
          </a:p>
          <a:p>
            <a:endParaRPr lang="en-US" smtClean="0">
              <a:cs typeface="FreesiaUPC" pitchFamily="34" charset="-34"/>
            </a:endParaRPr>
          </a:p>
          <a:p>
            <a:r>
              <a:rPr lang="en-US" smtClean="0">
                <a:cs typeface="FreesiaUPC" pitchFamily="34" charset="-34"/>
              </a:rPr>
              <a:t>Additionally, the strokeStyle, lineCap, lineJoin, lineWidth, and miterLimit attributes apply to the stroke() method.</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228600"/>
            <a:ext cx="8153400" cy="990600"/>
          </a:xfrm>
        </p:spPr>
        <p:txBody>
          <a:bodyPr/>
          <a:lstStyle/>
          <a:p>
            <a:r>
              <a:rPr lang="en-US" smtClean="0">
                <a:cs typeface="FreesiaUPC" pitchFamily="34" charset="-34"/>
              </a:rPr>
              <a:t>Text Drawing Methods</a:t>
            </a:r>
          </a:p>
        </p:txBody>
      </p:sp>
      <p:sp>
        <p:nvSpPr>
          <p:cNvPr id="3174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text drawing methods allow you to place a single line of text, using a single font configuration, anywhere in the canvas. </a:t>
            </a:r>
          </a:p>
          <a:p>
            <a:r>
              <a:rPr lang="en-US" smtClean="0">
                <a:cs typeface="FreesiaUPC" pitchFamily="34" charset="-34"/>
              </a:rPr>
              <a:t>Any midway changes within the text string to the location, such as line wrapping, or font, such as bold and italic, must be handled by a new call to a text drawing method.</a:t>
            </a:r>
          </a:p>
          <a:p>
            <a:pPr lvl="1"/>
            <a:r>
              <a:rPr lang="en-US" smtClean="0">
                <a:cs typeface="FreesiaUPC" pitchFamily="34" charset="-34"/>
              </a:rPr>
              <a:t>context.fillText(text,x,y,maxWidth) — Draws text in the current font at (x,y) using a solid fillStyle setting. An optional maxWidth size determines how much text should actually be drawn.</a:t>
            </a:r>
          </a:p>
          <a:p>
            <a:pPr lvl="1"/>
            <a:r>
              <a:rPr lang="en-US" smtClean="0">
                <a:cs typeface="FreesiaUPC" pitchFamily="34" charset="-34"/>
              </a:rPr>
              <a:t>context.strokeText(text,x,y,maxWidth) — Draws text in the current font at (x,y) using a lined-border strokeStyle setting. An optional maxWidth size determines how much text should actually be drawn.</a:t>
            </a:r>
          </a:p>
          <a:p>
            <a:pPr lvl="1"/>
            <a:r>
              <a:rPr lang="en-US" smtClean="0">
                <a:cs typeface="FreesiaUPC" pitchFamily="34" charset="-34"/>
              </a:rPr>
              <a:t>metrics = context.measureText(text) — Measures text in the current font to determine the width it would occupy without actually drawing it.</a:t>
            </a:r>
          </a:p>
          <a:p>
            <a:pPr lvl="1"/>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12775" y="228600"/>
            <a:ext cx="8153400" cy="990600"/>
          </a:xfrm>
        </p:spPr>
        <p:txBody>
          <a:bodyPr/>
          <a:lstStyle/>
          <a:p>
            <a:r>
              <a:rPr lang="en-US" smtClean="0">
                <a:cs typeface="FreesiaUPC" pitchFamily="34" charset="-34"/>
              </a:rPr>
              <a:t>Text Drawing Attributes</a:t>
            </a:r>
          </a:p>
        </p:txBody>
      </p:sp>
      <p:sp>
        <p:nvSpPr>
          <p:cNvPr id="3277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following attributes can be used to control how various draw functions execute. </a:t>
            </a:r>
          </a:p>
          <a:p>
            <a:pPr lvl="1"/>
            <a:r>
              <a:rPr lang="en-US" smtClean="0">
                <a:cs typeface="FreesiaUPC" pitchFamily="34" charset="-34"/>
              </a:rPr>
              <a:t>context.font — Sets the current font using a syntax that matches the CSS font property.</a:t>
            </a:r>
          </a:p>
          <a:p>
            <a:pPr lvl="1"/>
            <a:r>
              <a:rPr lang="en-US" smtClean="0">
                <a:cs typeface="FreesiaUPC" pitchFamily="34" charset="-34"/>
              </a:rPr>
              <a:t>context.textAlign — Sets the horizontal text alignment with values like start, end, left, right, or center.</a:t>
            </a:r>
          </a:p>
          <a:p>
            <a:pPr lvl="1"/>
            <a:r>
              <a:rPr lang="en-US" smtClean="0">
                <a:cs typeface="FreesiaUPC" pitchFamily="34" charset="-34"/>
              </a:rPr>
              <a:t>context.textBaseLine — Sets the vertical alignment of the (x,y) point to the height of the text itself. Values accepted are top, hanging, alphabetic, ideographic, or bottom.</a:t>
            </a:r>
          </a:p>
          <a:p>
            <a:pPr lvl="1"/>
            <a:r>
              <a:rPr lang="en-US" smtClean="0">
                <a:cs typeface="FreesiaUPC" pitchFamily="34" charset="-34"/>
              </a:rPr>
              <a:t>metrics.width — The context.measureText() method returns a metrics object. This object has one property, width, which can be used to retrieve the measured text’s width.</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12775" y="228600"/>
            <a:ext cx="8153400" cy="990600"/>
          </a:xfrm>
        </p:spPr>
        <p:txBody>
          <a:bodyPr/>
          <a:lstStyle/>
          <a:p>
            <a:r>
              <a:rPr lang="en-US" smtClean="0">
                <a:cs typeface="FreesiaUPC" pitchFamily="34" charset="-34"/>
              </a:rPr>
              <a:t>Text Drawing Attributes</a:t>
            </a:r>
          </a:p>
        </p:txBody>
      </p:sp>
      <p:sp>
        <p:nvSpPr>
          <p:cNvPr id="33795" name="Content Placeholder 2"/>
          <p:cNvSpPr>
            <a:spLocks noGrp="1"/>
          </p:cNvSpPr>
          <p:nvPr>
            <p:ph sz="quarter" idx="1"/>
          </p:nvPr>
        </p:nvSpPr>
        <p:spPr>
          <a:xfrm>
            <a:off x="612775" y="1600200"/>
            <a:ext cx="8153400" cy="4495800"/>
          </a:xfrm>
        </p:spPr>
        <p:txBody>
          <a:bodyPr/>
          <a:lstStyle/>
          <a:p>
            <a:endParaRPr lang="en-US" smtClean="0">
              <a:cs typeface="FreesiaUPC" pitchFamily="34" charset="-34"/>
            </a:endParaRPr>
          </a:p>
          <a:p>
            <a:r>
              <a:rPr lang="en-US" smtClean="0">
                <a:cs typeface="FreesiaUPC" pitchFamily="34" charset="-34"/>
              </a:rPr>
              <a:t>The fillStyle, shadowBlur, shadowColor, shadowOffsetX, and shadowOffsetY attributes apply to the fillText() method. </a:t>
            </a:r>
          </a:p>
          <a:p>
            <a:endParaRPr lang="en-US" smtClean="0">
              <a:cs typeface="FreesiaUPC" pitchFamily="34" charset="-34"/>
            </a:endParaRPr>
          </a:p>
          <a:p>
            <a:r>
              <a:rPr lang="en-US" smtClean="0">
                <a:cs typeface="FreesiaUPC" pitchFamily="34" charset="-34"/>
              </a:rPr>
              <a:t>Additionally, the strokeStyle, lineCap, lineJoin, lineWidth, and miterLimit attributes apply to the strokeText() method.</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2775" y="228600"/>
            <a:ext cx="8153400" cy="990600"/>
          </a:xfrm>
        </p:spPr>
        <p:txBody>
          <a:bodyPr/>
          <a:lstStyle/>
          <a:p>
            <a:r>
              <a:rPr lang="en-US" smtClean="0">
                <a:cs typeface="FreesiaUPC" pitchFamily="34" charset="-34"/>
              </a:rPr>
              <a:t>Direct Pixel Manipulation Methods</a:t>
            </a:r>
          </a:p>
        </p:txBody>
      </p:sp>
      <p:sp>
        <p:nvSpPr>
          <p:cNvPr id="34819"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Direct pixel manipulation implies the ability to create a blank ImageData object or convert an existing canvas display into an ImageData object, giving yourself the ability to query and manipulate exact pixel values.</a:t>
            </a:r>
          </a:p>
          <a:p>
            <a:pPr lvl="1"/>
            <a:r>
              <a:rPr lang="en-US" smtClean="0">
                <a:cs typeface="FreesiaUPC" pitchFamily="34" charset="-34"/>
              </a:rPr>
              <a:t>imagedata = context.createImageData(w,h) — Creates a new ImageData object of the specified w width and h height.</a:t>
            </a:r>
          </a:p>
          <a:p>
            <a:pPr lvl="1"/>
            <a:r>
              <a:rPr lang="en-US" smtClean="0">
                <a:cs typeface="FreesiaUPC" pitchFamily="34" charset="-34"/>
              </a:rPr>
              <a:t>imagedata = context.createImageData(imagedata) — Creates a copy of an existing ImageData object.</a:t>
            </a:r>
          </a:p>
          <a:p>
            <a:pPr lvl="1"/>
            <a:r>
              <a:rPr lang="en-US" smtClean="0">
                <a:cs typeface="FreesiaUPC" pitchFamily="34" charset="-34"/>
              </a:rPr>
              <a:t>imagedata = context.getImageData(x,y,w,h) — Creates a new ImageData object sourced from the canvas itself.</a:t>
            </a:r>
          </a:p>
          <a:p>
            <a:endParaRPr lang="en-US" smtClean="0">
              <a:cs typeface="FreesiaUPC" pitchFamily="34" charset="-34"/>
            </a:endParaRP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2775" y="228600"/>
            <a:ext cx="8153400" cy="990600"/>
          </a:xfrm>
        </p:spPr>
        <p:txBody>
          <a:bodyPr/>
          <a:lstStyle/>
          <a:p>
            <a:r>
              <a:rPr lang="en-US" smtClean="0">
                <a:cs typeface="FreesiaUPC" pitchFamily="34" charset="-34"/>
              </a:rPr>
              <a:t>Direct Pixel Manipulation Methods</a:t>
            </a:r>
          </a:p>
        </p:txBody>
      </p:sp>
      <p:sp>
        <p:nvSpPr>
          <p:cNvPr id="35843" name="Content Placeholder 2"/>
          <p:cNvSpPr>
            <a:spLocks noGrp="1"/>
          </p:cNvSpPr>
          <p:nvPr>
            <p:ph sz="quarter" idx="1"/>
          </p:nvPr>
        </p:nvSpPr>
        <p:spPr>
          <a:xfrm>
            <a:off x="612775" y="1600200"/>
            <a:ext cx="8153400" cy="4495800"/>
          </a:xfrm>
        </p:spPr>
        <p:txBody>
          <a:bodyPr/>
          <a:lstStyle/>
          <a:p>
            <a:pPr lvl="1"/>
            <a:endParaRPr lang="en-US" smtClean="0">
              <a:cs typeface="FreesiaUPC" pitchFamily="34" charset="-34"/>
            </a:endParaRPr>
          </a:p>
          <a:p>
            <a:pPr lvl="1"/>
            <a:r>
              <a:rPr lang="en-US" smtClean="0">
                <a:cs typeface="FreesiaUPC" pitchFamily="34" charset="-34"/>
              </a:rPr>
              <a:t>context.putImageData(imagedata,dx,dy) — Allows you to inject an ImageData object into the canvas at (dx,dy).</a:t>
            </a:r>
          </a:p>
          <a:p>
            <a:pPr lvl="1"/>
            <a:endParaRPr lang="en-US" smtClean="0">
              <a:cs typeface="FreesiaUPC" pitchFamily="34" charset="-34"/>
            </a:endParaRPr>
          </a:p>
          <a:p>
            <a:pPr lvl="1"/>
            <a:r>
              <a:rPr lang="en-US" smtClean="0">
                <a:cs typeface="FreesiaUPC" pitchFamily="34" charset="-34"/>
              </a:rPr>
              <a:t>context.putImageData(imagedata,dx,dy,dirtyX,dirtyY,dirtyW,dirtyH) — Allows you to inject an ImageData object into the canvas at (dx,dy) but also to specify a rectangular dirty clipping region relative to the ImageData object. Therefore, only the content within the clipping region will be drawn to the canvas.</a:t>
            </a:r>
          </a:p>
          <a:p>
            <a:pPr lvl="1"/>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12775" y="228600"/>
            <a:ext cx="8153400" cy="990600"/>
          </a:xfrm>
        </p:spPr>
        <p:txBody>
          <a:bodyPr/>
          <a:lstStyle/>
          <a:p>
            <a:r>
              <a:rPr lang="en-US" smtClean="0">
                <a:cs typeface="FreesiaUPC" pitchFamily="34" charset="-34"/>
              </a:rPr>
              <a:t>Direct Pixel Manipulation Attributes</a:t>
            </a:r>
          </a:p>
        </p:txBody>
      </p:sp>
      <p:sp>
        <p:nvSpPr>
          <p:cNvPr id="3686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imagedata.width — The width of the ImageData object.</a:t>
            </a:r>
          </a:p>
          <a:p>
            <a:r>
              <a:rPr lang="en-US" smtClean="0">
                <a:cs typeface="FreesiaUPC" pitchFamily="34" charset="-34"/>
              </a:rPr>
              <a:t>imagedata.height — The height of the ImageData object.</a:t>
            </a:r>
          </a:p>
          <a:p>
            <a:r>
              <a:rPr lang="en-US" smtClean="0">
                <a:cs typeface="FreesiaUPC" pitchFamily="34" charset="-34"/>
              </a:rPr>
              <a:t>imagedata.data[] — An array of numbers, called the CanvasPixelArray, representing the red, green, blue, and alpha channel values for every pixel in ImageData. Because there are four channels per pixel, the total size of imagedata.data[] is the total pixels times four.</a:t>
            </a:r>
          </a:p>
          <a:p>
            <a:r>
              <a:rPr lang="en-US" smtClean="0">
                <a:cs typeface="FreesiaUPC" pitchFamily="34" charset="-34"/>
              </a:rPr>
              <a:t>imagedata.data.length — The total length of CanvasPixelArray. Dividing by four gets the total number of pixels in the ImageData object.</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12775" y="228600"/>
            <a:ext cx="8153400" cy="990600"/>
          </a:xfrm>
        </p:spPr>
        <p:txBody>
          <a:bodyPr/>
          <a:lstStyle/>
          <a:p>
            <a:r>
              <a:rPr lang="en-US" smtClean="0">
                <a:cs typeface="FreesiaUPC" pitchFamily="34" charset="-34"/>
              </a:rPr>
              <a:t>Color and Style Methods</a:t>
            </a:r>
          </a:p>
        </p:txBody>
      </p:sp>
      <p:sp>
        <p:nvSpPr>
          <p:cNvPr id="3789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Each time that you draw on the canvas, you have the option to use a solid color, gradient, or pattern. </a:t>
            </a:r>
          </a:p>
          <a:p>
            <a:r>
              <a:rPr lang="en-US" smtClean="0">
                <a:cs typeface="FreesiaUPC" pitchFamily="34" charset="-34"/>
              </a:rPr>
              <a:t>This is done by assigning either a color string or style object to the fillStyle or strokeStyle attribute. </a:t>
            </a:r>
          </a:p>
          <a:p>
            <a:r>
              <a:rPr lang="en-US" smtClean="0">
                <a:cs typeface="FreesiaUPC" pitchFamily="34" charset="-34"/>
              </a:rPr>
              <a:t>Most often, a solid color is all that is required, so specifying a color string that follows a CSS-like color syntax — such as red, #ff0000, or rgb(255,0,0) — into either attribute is the quickest way to add colors to your canvas.</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r>
              <a:rPr lang="en-US" smtClean="0">
                <a:cs typeface="FreesiaUPC" pitchFamily="34" charset="-34"/>
              </a:rPr>
              <a:t>Browser Support</a:t>
            </a:r>
          </a:p>
        </p:txBody>
      </p:sp>
      <p:sp>
        <p:nvSpPr>
          <p:cNvPr id="11267" name="Content Placeholder 2"/>
          <p:cNvSpPr>
            <a:spLocks noGrp="1"/>
          </p:cNvSpPr>
          <p:nvPr>
            <p:ph sz="quarter" idx="1"/>
          </p:nvPr>
        </p:nvSpPr>
        <p:spPr>
          <a:xfrm>
            <a:off x="612775" y="1600200"/>
            <a:ext cx="8153400" cy="4495800"/>
          </a:xfrm>
        </p:spPr>
        <p:txBody>
          <a:bodyPr/>
          <a:lstStyle/>
          <a:p>
            <a:r>
              <a:rPr lang="en-US" dirty="0" smtClean="0">
                <a:cs typeface="FreesiaUPC" pitchFamily="34" charset="-34"/>
              </a:rPr>
              <a:t>The canvas is available in all the latest builds of the popular web browsers. </a:t>
            </a:r>
          </a:p>
          <a:p>
            <a:r>
              <a:rPr lang="en-US" dirty="0" smtClean="0">
                <a:cs typeface="FreesiaUPC" pitchFamily="34" charset="-34"/>
              </a:rPr>
              <a:t>That being said, the overall implementation level and performance capabilities do differ. </a:t>
            </a:r>
          </a:p>
          <a:p>
            <a:r>
              <a:rPr lang="en-US" dirty="0" smtClean="0">
                <a:cs typeface="FreesiaUPC" pitchFamily="34" charset="-34"/>
              </a:rPr>
              <a:t>Generally speaking, Chrome and Firefox provide some of the best overall level of JavaScript engine speed and animation capabilities, followed by Opera and Safari. </a:t>
            </a:r>
          </a:p>
          <a:p>
            <a:r>
              <a:rPr lang="en-US" dirty="0" smtClean="0">
                <a:cs typeface="FreesiaUPC" pitchFamily="34" charset="-34"/>
              </a:rPr>
              <a:t>Internet Explorer 9 is the first release from Microsoft that supports the Canvas API, and its overall capabilities are very good</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12775" y="228600"/>
            <a:ext cx="8153400" cy="990600"/>
          </a:xfrm>
        </p:spPr>
        <p:txBody>
          <a:bodyPr/>
          <a:lstStyle/>
          <a:p>
            <a:r>
              <a:rPr lang="en-US" smtClean="0">
                <a:cs typeface="FreesiaUPC" pitchFamily="34" charset="-34"/>
              </a:rPr>
              <a:t>Color and Style Methods</a:t>
            </a:r>
          </a:p>
        </p:txBody>
      </p:sp>
      <p:sp>
        <p:nvSpPr>
          <p:cNvPr id="3891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following methods are used to create complex styles:</a:t>
            </a:r>
          </a:p>
          <a:p>
            <a:pPr lvl="1"/>
            <a:r>
              <a:rPr lang="en-US" smtClean="0">
                <a:cs typeface="FreesiaUPC" pitchFamily="34" charset="-34"/>
              </a:rPr>
              <a:t>gradient = context.createLinearGradient(x0,y0,x1,y1) — Creates a linear gradient that contains gradient colors that change from (x0,y0) to (x1,y1). The output of this function is a gradient object that first must receive at least two addColorStop() calls before it is assigned to fillStyle or strokeStyle.</a:t>
            </a:r>
          </a:p>
          <a:p>
            <a:pPr lvl="1"/>
            <a:r>
              <a:rPr lang="en-US" smtClean="0">
                <a:cs typeface="FreesiaUPC" pitchFamily="34" charset="-34"/>
              </a:rPr>
              <a:t>gradient = context.createRadialGradient(x0,y0,r0,x1,y1,r1) — Creates a radial gradient that contains gradient colors that change from (x0,y0) and a radius of r0, outward to (x1,y1) and a radius of r1. The output of this function is a gradient object that first must receive at least two addColorStop() calls before it is assigned to fillStyle or strokeStyle.</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12775" y="228600"/>
            <a:ext cx="8153400" cy="990600"/>
          </a:xfrm>
        </p:spPr>
        <p:txBody>
          <a:bodyPr/>
          <a:lstStyle/>
          <a:p>
            <a:r>
              <a:rPr lang="en-US" smtClean="0">
                <a:cs typeface="FreesiaUPC" pitchFamily="34" charset="-34"/>
              </a:rPr>
              <a:t>Color and Style Methods</a:t>
            </a:r>
          </a:p>
        </p:txBody>
      </p:sp>
      <p:sp>
        <p:nvSpPr>
          <p:cNvPr id="39939" name="Content Placeholder 2"/>
          <p:cNvSpPr>
            <a:spLocks noGrp="1"/>
          </p:cNvSpPr>
          <p:nvPr>
            <p:ph sz="quarter" idx="1"/>
          </p:nvPr>
        </p:nvSpPr>
        <p:spPr>
          <a:xfrm>
            <a:off x="612775" y="1600200"/>
            <a:ext cx="8153400" cy="4495800"/>
          </a:xfrm>
        </p:spPr>
        <p:txBody>
          <a:bodyPr/>
          <a:lstStyle/>
          <a:p>
            <a:pPr lvl="1"/>
            <a:r>
              <a:rPr lang="en-US" smtClean="0">
                <a:cs typeface="FreesiaUPC" pitchFamily="34" charset="-34"/>
              </a:rPr>
              <a:t>gradient.addColorStop(offset,color) — Adds a specific color stop at an offset location to the gradient object. The offset value must be a decimal number between 0 and 1, and the color value follows the same CSS-like color syntax.</a:t>
            </a:r>
          </a:p>
          <a:p>
            <a:pPr lvl="1"/>
            <a:r>
              <a:rPr lang="en-US" smtClean="0">
                <a:cs typeface="FreesiaUPC" pitchFamily="34" charset="-34"/>
              </a:rPr>
              <a:t>pattern = context.createPattern(image,repetition) — Allows you to assign a specific image object as a repeating or scaling pattern.</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12775" y="228600"/>
            <a:ext cx="8153400" cy="990600"/>
          </a:xfrm>
        </p:spPr>
        <p:txBody>
          <a:bodyPr/>
          <a:lstStyle/>
          <a:p>
            <a:r>
              <a:rPr lang="en-US" smtClean="0">
                <a:cs typeface="FreesiaUPC" pitchFamily="34" charset="-34"/>
              </a:rPr>
              <a:t>Fill Attributes</a:t>
            </a:r>
          </a:p>
        </p:txBody>
      </p:sp>
      <p:sp>
        <p:nvSpPr>
          <p:cNvPr id="40963"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following fill attributes are used when you call the fill-related methods: fill(), fillRect(), or fillText():</a:t>
            </a:r>
          </a:p>
          <a:p>
            <a:pPr lvl="1"/>
            <a:r>
              <a:rPr lang="en-US" smtClean="0">
                <a:cs typeface="FreesiaUPC" pitchFamily="34" charset="-34"/>
              </a:rPr>
              <a:t>context.fillStyle — Accepts a color string, gradient object, or pattern object to which it specifies the fill color, gradient, or pattern used by the fill-related methods. If unspecified, the fill color is black.</a:t>
            </a:r>
          </a:p>
          <a:p>
            <a:pPr lvl="1"/>
            <a:r>
              <a:rPr lang="en-US" smtClean="0">
                <a:cs typeface="FreesiaUPC" pitchFamily="34" charset="-34"/>
              </a:rPr>
              <a:t>context.shadowOffsetX, context.shadowOffsetY — Accepts an integer value to specify where a shadow should be placed beside a fill object created by one of these methods. If unspecified, there is no shadow.</a:t>
            </a:r>
          </a:p>
          <a:p>
            <a:pPr lvl="1"/>
            <a:r>
              <a:rPr lang="en-US" smtClean="0">
                <a:cs typeface="FreesiaUPC" pitchFamily="34" charset="-34"/>
              </a:rPr>
              <a:t>context.shadowBlur — Accepts an integer value to specify how quickly the shadow’s edges blur away. If unspecified, the shadow has no blur effect.</a:t>
            </a:r>
          </a:p>
          <a:p>
            <a:pPr lvl="1"/>
            <a:r>
              <a:rPr lang="en-US" smtClean="0">
                <a:cs typeface="FreesiaUPC" pitchFamily="34" charset="-34"/>
              </a:rPr>
              <a:t>context.shadowColor — Accepts a CSS-like color string to specify the color of the shadow itself. If unspecified, black is used.</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12775" y="228600"/>
            <a:ext cx="8153400" cy="990600"/>
          </a:xfrm>
        </p:spPr>
        <p:txBody>
          <a:bodyPr/>
          <a:lstStyle/>
          <a:p>
            <a:r>
              <a:rPr lang="en-US" smtClean="0">
                <a:cs typeface="FreesiaUPC" pitchFamily="34" charset="-34"/>
              </a:rPr>
              <a:t>Stroke Attributes</a:t>
            </a:r>
          </a:p>
        </p:txBody>
      </p:sp>
      <p:sp>
        <p:nvSpPr>
          <p:cNvPr id="4198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following stroke attributes are used when you call the stroke-related methods: stroke(), strokeRect(), or strokeText():</a:t>
            </a:r>
          </a:p>
          <a:p>
            <a:pPr lvl="1"/>
            <a:r>
              <a:rPr lang="en-US" smtClean="0">
                <a:cs typeface="FreesiaUPC" pitchFamily="34" charset="-34"/>
              </a:rPr>
              <a:t>context.strokeStyle — Accepts a color string, gradient object, or pattern object to which it specifies the line color, gradient, or pattern used by the stroke-related methods. If unspecified, the line color is black.</a:t>
            </a:r>
          </a:p>
          <a:p>
            <a:pPr lvl="1"/>
            <a:r>
              <a:rPr lang="en-US" smtClean="0">
                <a:cs typeface="FreesiaUPC" pitchFamily="34" charset="-34"/>
              </a:rPr>
              <a:t>context.lineCap — Specifies how the ends of open lines will be capped. Options include butt, round, and square.</a:t>
            </a:r>
          </a:p>
          <a:p>
            <a:pPr lvl="1"/>
            <a:r>
              <a:rPr lang="en-US" smtClean="0">
                <a:cs typeface="FreesiaUPC" pitchFamily="34" charset="-34"/>
              </a:rPr>
              <a:t>context.lineJoin — Specifies how the corners of line paths will be filled in when two lines meet at different angles. Options include bevel, round, and miter.</a:t>
            </a:r>
          </a:p>
          <a:p>
            <a:pPr lvl="1"/>
            <a:r>
              <a:rPr lang="en-US" smtClean="0">
                <a:cs typeface="FreesiaUPC" pitchFamily="34" charset="-34"/>
              </a:rPr>
              <a:t>context.lineWidth — Sets the stroked line width in pixels.</a:t>
            </a:r>
          </a:p>
          <a:p>
            <a:pPr lvl="1"/>
            <a:r>
              <a:rPr lang="en-US" smtClean="0">
                <a:cs typeface="FreesiaUPC" pitchFamily="34" charset="-34"/>
              </a:rPr>
              <a:t>context.miterLimit — If context.lineJoin is set to miter, a limit of the miter length can be applied.</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12775" y="228600"/>
            <a:ext cx="8153400" cy="990600"/>
          </a:xfrm>
        </p:spPr>
        <p:txBody>
          <a:bodyPr/>
          <a:lstStyle/>
          <a:p>
            <a:r>
              <a:rPr lang="en-US" smtClean="0">
                <a:cs typeface="FreesiaUPC" pitchFamily="34" charset="-34"/>
              </a:rPr>
              <a:t>Declare a Canvas Element</a:t>
            </a:r>
          </a:p>
        </p:txBody>
      </p:sp>
      <p:sp>
        <p:nvSpPr>
          <p:cNvPr id="4301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Before you can begin drawing on the canvas, you must declare a canvas element, along with its identifier and dimensions. </a:t>
            </a:r>
          </a:p>
          <a:p>
            <a:r>
              <a:rPr lang="en-US" smtClean="0">
                <a:cs typeface="FreesiaUPC" pitchFamily="34" charset="-34"/>
              </a:rPr>
              <a:t>This process serves three purposes. </a:t>
            </a:r>
          </a:p>
          <a:p>
            <a:r>
              <a:rPr lang="en-US" smtClean="0">
                <a:cs typeface="FreesiaUPC" pitchFamily="34" charset="-34"/>
              </a:rPr>
              <a:t>First, it allows you easy access to the element in JavaScript. </a:t>
            </a:r>
          </a:p>
          <a:p>
            <a:r>
              <a:rPr lang="en-US" smtClean="0">
                <a:cs typeface="FreesiaUPC" pitchFamily="34" charset="-34"/>
              </a:rPr>
              <a:t>Second, it enables you to define the canvas pixel area size using the height and width properties. </a:t>
            </a:r>
          </a:p>
          <a:p>
            <a:r>
              <a:rPr lang="en-US" smtClean="0">
                <a:cs typeface="FreesiaUPC" pitchFamily="34" charset="-34"/>
              </a:rPr>
              <a:t>Third, it enables you to define fallback content that will be displayed on non–Canvas API web browsers:</a:t>
            </a:r>
          </a:p>
        </p:txBody>
      </p:sp>
      <p:pic>
        <p:nvPicPr>
          <p:cNvPr id="430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181600"/>
            <a:ext cx="68659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12775" y="228600"/>
            <a:ext cx="8153400" cy="990600"/>
          </a:xfrm>
        </p:spPr>
        <p:txBody>
          <a:bodyPr/>
          <a:lstStyle/>
          <a:p>
            <a:r>
              <a:rPr lang="en-US" smtClean="0">
                <a:cs typeface="FreesiaUPC" pitchFamily="34" charset="-34"/>
              </a:rPr>
              <a:t>Declare a Canvas Element</a:t>
            </a:r>
          </a:p>
        </p:txBody>
      </p:sp>
      <p:sp>
        <p:nvSpPr>
          <p:cNvPr id="4403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id attribute is optional, but it does make locating this particular canvas element easier, especially if you have multiple canvases on the same page. </a:t>
            </a:r>
          </a:p>
          <a:p>
            <a:r>
              <a:rPr lang="en-US" smtClean="0">
                <a:cs typeface="FreesiaUPC" pitchFamily="34" charset="-34"/>
              </a:rPr>
              <a:t>If you know the absolute height and width values, specify them now; otherwise, you may use rough values as placeholders and modify them in JavaScript later. </a:t>
            </a:r>
          </a:p>
          <a:p>
            <a:r>
              <a:rPr lang="en-US" smtClean="0">
                <a:cs typeface="FreesiaUPC" pitchFamily="34" charset="-34"/>
              </a:rPr>
              <a:t>The content within the canvas tag group represents any fallback method that you have available. This can be a static image showing what the user will be seeing, a Flash version of the drawing or animation, or perhaps a simple text message that prints, “Your browser does not support the HTML5 Canvas API.”</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12775" y="228600"/>
            <a:ext cx="8153400" cy="990600"/>
          </a:xfrm>
        </p:spPr>
        <p:txBody>
          <a:bodyPr/>
          <a:lstStyle/>
          <a:p>
            <a:r>
              <a:rPr lang="en-US" smtClean="0">
                <a:cs typeface="FreesiaUPC" pitchFamily="34" charset="-34"/>
              </a:rPr>
              <a:t>Declare a Canvas Element</a:t>
            </a:r>
          </a:p>
        </p:txBody>
      </p:sp>
      <p:pic>
        <p:nvPicPr>
          <p:cNvPr id="45059"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90600" y="2286000"/>
            <a:ext cx="7373938" cy="16764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12775" y="228600"/>
            <a:ext cx="8153400" cy="990600"/>
          </a:xfrm>
        </p:spPr>
        <p:txBody>
          <a:bodyPr/>
          <a:lstStyle/>
          <a:p>
            <a:r>
              <a:rPr lang="en-US" smtClean="0">
                <a:cs typeface="FreesiaUPC" pitchFamily="34" charset="-34"/>
              </a:rPr>
              <a:t>Declare a Canvas Element</a:t>
            </a:r>
          </a:p>
        </p:txBody>
      </p:sp>
      <p:sp>
        <p:nvSpPr>
          <p:cNvPr id="46083" name="Content Placeholder 6"/>
          <p:cNvSpPr>
            <a:spLocks noGrp="1"/>
          </p:cNvSpPr>
          <p:nvPr>
            <p:ph sz="quarter" idx="1"/>
          </p:nvPr>
        </p:nvSpPr>
        <p:spPr>
          <a:xfrm>
            <a:off x="612775" y="1600200"/>
            <a:ext cx="8153400" cy="4495800"/>
          </a:xfrm>
        </p:spPr>
        <p:txBody>
          <a:bodyPr/>
          <a:lstStyle/>
          <a:p>
            <a:r>
              <a:rPr lang="en-US" smtClean="0">
                <a:cs typeface="FreesiaUPC" pitchFamily="34" charset="-34"/>
              </a:rPr>
              <a:t>Using jQuery to access the canvas.</a:t>
            </a:r>
          </a:p>
        </p:txBody>
      </p:sp>
      <p:pic>
        <p:nvPicPr>
          <p:cNvPr id="4608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09800"/>
            <a:ext cx="76231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12775" y="228600"/>
            <a:ext cx="8153400" cy="990600"/>
          </a:xfrm>
        </p:spPr>
        <p:txBody>
          <a:bodyPr/>
          <a:lstStyle/>
          <a:p>
            <a:r>
              <a:rPr lang="en-US" smtClean="0">
                <a:cs typeface="FreesiaUPC" pitchFamily="34" charset="-34"/>
              </a:rPr>
              <a:t>Declare a Canvas Element</a:t>
            </a:r>
          </a:p>
        </p:txBody>
      </p:sp>
      <p:pic>
        <p:nvPicPr>
          <p:cNvPr id="47107"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38200" y="1981200"/>
            <a:ext cx="7604125" cy="41148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12775" y="228600"/>
            <a:ext cx="8153400" cy="990600"/>
          </a:xfrm>
        </p:spPr>
        <p:txBody>
          <a:bodyPr/>
          <a:lstStyle/>
          <a:p>
            <a:r>
              <a:rPr lang="en-US" smtClean="0">
                <a:cs typeface="FreesiaUPC" pitchFamily="34" charset="-34"/>
              </a:rPr>
              <a:t>Draw Rectangles on the Canvas</a:t>
            </a:r>
          </a:p>
        </p:txBody>
      </p:sp>
      <p:sp>
        <p:nvSpPr>
          <p:cNvPr id="4813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simplest, and only, shape you can draw on the canvas natively is a rectangle. </a:t>
            </a:r>
          </a:p>
          <a:p>
            <a:r>
              <a:rPr lang="en-US" smtClean="0">
                <a:cs typeface="FreesiaUPC" pitchFamily="34" charset="-34"/>
              </a:rPr>
              <a:t>This may seem like a very restrictive statement, but the canvas rectangle is not designed to be just a simple shape; it provides you with a way to set a solid background color across the entire canvas plane, draw a box or border around a selected area, or erase part or all of the drawing area.</a:t>
            </a:r>
          </a:p>
          <a:p>
            <a:r>
              <a:rPr lang="en-US" smtClean="0">
                <a:cs typeface="FreesiaUPC" pitchFamily="34" charset="-34"/>
              </a:rPr>
              <a:t>For more complex shapes, everything from lines, to triangles, stars, circles, hearts, bears, cars, and people, you must use a canvas path</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r>
              <a:rPr lang="en-US" smtClean="0">
                <a:cs typeface="FreesiaUPC" pitchFamily="34" charset="-34"/>
              </a:rPr>
              <a:t>The Canvas API</a:t>
            </a:r>
          </a:p>
        </p:txBody>
      </p:sp>
      <p:sp>
        <p:nvSpPr>
          <p:cNvPr id="1229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A canvas can be created using the canvas element, new for HTML5, at any point within the &lt;body&gt; tag group on your web page:</a:t>
            </a:r>
          </a:p>
          <a:p>
            <a:endParaRPr lang="en-US" smtClean="0">
              <a:cs typeface="FreesiaUPC" pitchFamily="34" charset="-34"/>
            </a:endParaRPr>
          </a:p>
          <a:p>
            <a:r>
              <a:rPr lang="en-US" smtClean="0">
                <a:cs typeface="FreesiaUPC" pitchFamily="34" charset="-34"/>
              </a:rPr>
              <a:t>The id attribute enables you to easily locate this particular canvas element in JavaScript. </a:t>
            </a:r>
          </a:p>
          <a:p>
            <a:r>
              <a:rPr lang="en-US" smtClean="0">
                <a:cs typeface="FreesiaUPC" pitchFamily="34" charset="-34"/>
              </a:rPr>
              <a:t>Its value can be anything you want, as long as it is unique among all elements.</a:t>
            </a:r>
          </a:p>
        </p:txBody>
      </p:sp>
      <p:pic>
        <p:nvPicPr>
          <p:cNvPr id="122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851150"/>
            <a:ext cx="8915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12775" y="228600"/>
            <a:ext cx="8153400" cy="990600"/>
          </a:xfrm>
        </p:spPr>
        <p:txBody>
          <a:bodyPr/>
          <a:lstStyle/>
          <a:p>
            <a:r>
              <a:rPr lang="en-US" smtClean="0">
                <a:cs typeface="FreesiaUPC" pitchFamily="34" charset="-34"/>
              </a:rPr>
              <a:t>Draw Rectangles on the Canvas</a:t>
            </a:r>
          </a:p>
        </p:txBody>
      </p:sp>
      <p:sp>
        <p:nvSpPr>
          <p:cNvPr id="4915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There are three types of rectangles that you can draw on the canvas:</a:t>
            </a:r>
          </a:p>
          <a:p>
            <a:pPr lvl="1"/>
            <a:r>
              <a:rPr lang="en-US" smtClean="0">
                <a:cs typeface="FreesiaUPC" pitchFamily="34" charset="-34"/>
              </a:rPr>
              <a:t>Clear rectangle — clearRect(x, y, w, h) — This erases whatever was previously drawn in the canvas and exposes underlying HTML elements.</a:t>
            </a:r>
          </a:p>
          <a:p>
            <a:pPr lvl="1"/>
            <a:r>
              <a:rPr lang="en-US" smtClean="0">
                <a:cs typeface="FreesiaUPC" pitchFamily="34" charset="-34"/>
              </a:rPr>
              <a:t>Fill rectangle — fillRect(x, y, w, h) — This draws a solid rectangle using the current fillStyle setting.</a:t>
            </a:r>
          </a:p>
          <a:p>
            <a:pPr lvl="1"/>
            <a:r>
              <a:rPr lang="en-US" smtClean="0">
                <a:cs typeface="FreesiaUPC" pitchFamily="34" charset="-34"/>
              </a:rPr>
              <a:t>Stroke rectangle — strokeRect(x, y, w, h) — This draws a rectangular border using the current lineWidth and strokeStyle settings.</a:t>
            </a:r>
          </a:p>
          <a:p>
            <a:r>
              <a:rPr lang="en-US" smtClean="0">
                <a:cs typeface="FreesiaUPC" pitchFamily="34" charset="-34"/>
              </a:rPr>
              <a:t>fillStyle and strokeStyle define the color styling to draw with. </a:t>
            </a:r>
          </a:p>
          <a:p>
            <a:r>
              <a:rPr lang="en-US" smtClean="0">
                <a:cs typeface="FreesiaUPC" pitchFamily="34" charset="-34"/>
              </a:rPr>
              <a:t>In their simplest form, they use CSS-style values, such as #ff0000, rgb(255,0,0), or color keywords like red. </a:t>
            </a:r>
          </a:p>
          <a:p>
            <a:r>
              <a:rPr lang="en-US" smtClean="0">
                <a:cs typeface="FreesiaUPC" pitchFamily="34" charset="-34"/>
              </a:rPr>
              <a:t>If you do not specify them here, the default color is black.</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12775" y="228600"/>
            <a:ext cx="8153400" cy="990600"/>
          </a:xfrm>
        </p:spPr>
        <p:txBody>
          <a:bodyPr/>
          <a:lstStyle/>
          <a:p>
            <a:r>
              <a:rPr lang="en-US" smtClean="0">
                <a:cs typeface="FreesiaUPC" pitchFamily="34" charset="-34"/>
              </a:rPr>
              <a:t>Draw Rectangles on the Canvas</a:t>
            </a:r>
          </a:p>
        </p:txBody>
      </p:sp>
      <p:pic>
        <p:nvPicPr>
          <p:cNvPr id="50179"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41388" y="1905000"/>
            <a:ext cx="7059612" cy="43434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12775" y="228600"/>
            <a:ext cx="8153400" cy="990600"/>
          </a:xfrm>
        </p:spPr>
        <p:txBody>
          <a:bodyPr/>
          <a:lstStyle/>
          <a:p>
            <a:r>
              <a:rPr lang="en-US" smtClean="0">
                <a:cs typeface="FreesiaUPC" pitchFamily="34" charset="-34"/>
              </a:rPr>
              <a:t>Draw Rectangles on the Canvas</a:t>
            </a:r>
          </a:p>
        </p:txBody>
      </p:sp>
      <p:pic>
        <p:nvPicPr>
          <p:cNvPr id="51203"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36663" y="2247900"/>
            <a:ext cx="6905625" cy="32004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12775" y="228600"/>
            <a:ext cx="8153400" cy="990600"/>
          </a:xfrm>
        </p:spPr>
        <p:txBody>
          <a:bodyPr/>
          <a:lstStyle/>
          <a:p>
            <a:r>
              <a:rPr lang="en-US" smtClean="0">
                <a:cs typeface="FreesiaUPC" pitchFamily="34" charset="-34"/>
              </a:rPr>
              <a:t>Draw Rectangles on the Canvas</a:t>
            </a:r>
          </a:p>
        </p:txBody>
      </p:sp>
      <p:pic>
        <p:nvPicPr>
          <p:cNvPr id="52227"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19200" y="1676400"/>
            <a:ext cx="6635750" cy="4657725"/>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12775" y="228600"/>
            <a:ext cx="8153400" cy="990600"/>
          </a:xfrm>
        </p:spPr>
        <p:txBody>
          <a:bodyPr/>
          <a:lstStyle/>
          <a:p>
            <a:r>
              <a:rPr lang="en-US" smtClean="0">
                <a:cs typeface="FreesiaUPC" pitchFamily="34" charset="-34"/>
              </a:rPr>
              <a:t>Draw Rectangles on the Canvas</a:t>
            </a:r>
          </a:p>
        </p:txBody>
      </p:sp>
      <p:pic>
        <p:nvPicPr>
          <p:cNvPr id="53251"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85800" y="1981200"/>
            <a:ext cx="7834313" cy="36576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12775" y="228600"/>
            <a:ext cx="8153400" cy="990600"/>
          </a:xfrm>
        </p:spPr>
        <p:txBody>
          <a:bodyPr/>
          <a:lstStyle/>
          <a:p>
            <a:r>
              <a:rPr lang="en-US" smtClean="0">
                <a:cs typeface="FreesiaUPC" pitchFamily="34" charset="-34"/>
              </a:rPr>
              <a:t>Draw Rectangles on the Canvas</a:t>
            </a:r>
          </a:p>
        </p:txBody>
      </p:sp>
      <p:pic>
        <p:nvPicPr>
          <p:cNvPr id="54275"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371600" y="1600200"/>
            <a:ext cx="6477000" cy="5053013"/>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12775" y="228600"/>
            <a:ext cx="8153400" cy="990600"/>
          </a:xfrm>
        </p:spPr>
        <p:txBody>
          <a:bodyPr/>
          <a:lstStyle/>
          <a:p>
            <a:r>
              <a:rPr lang="en-US" smtClean="0">
                <a:cs typeface="FreesiaUPC" pitchFamily="34" charset="-34"/>
              </a:rPr>
              <a:t>Draw Rectangles on the Canvas</a:t>
            </a:r>
          </a:p>
        </p:txBody>
      </p:sp>
      <p:pic>
        <p:nvPicPr>
          <p:cNvPr id="55299"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14400" y="2133600"/>
            <a:ext cx="7227888" cy="3389313"/>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12775" y="228600"/>
            <a:ext cx="8153400" cy="990600"/>
          </a:xfrm>
        </p:spPr>
        <p:txBody>
          <a:bodyPr/>
          <a:lstStyle/>
          <a:p>
            <a:r>
              <a:rPr lang="en-US" smtClean="0">
                <a:cs typeface="FreesiaUPC" pitchFamily="34" charset="-34"/>
              </a:rPr>
              <a:t>Draw Rectangles on the Canvas</a:t>
            </a:r>
          </a:p>
        </p:txBody>
      </p:sp>
      <p:sp>
        <p:nvSpPr>
          <p:cNvPr id="56323"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default background color of a canvas is actually transparent. </a:t>
            </a:r>
          </a:p>
          <a:p>
            <a:r>
              <a:rPr lang="en-US" smtClean="0">
                <a:cs typeface="FreesiaUPC" pitchFamily="34" charset="-34"/>
              </a:rPr>
              <a:t>This makes other elements, such as the web page &lt;body&gt; tag, that do have a CSS background-image or background-color property to show up through the canvas drawing area. </a:t>
            </a:r>
          </a:p>
          <a:p>
            <a:r>
              <a:rPr lang="en-US" smtClean="0">
                <a:cs typeface="FreesiaUPC" pitchFamily="34" charset="-34"/>
              </a:rPr>
              <a:t>This is useful as the content you draw will appear to float above the background under it.</a:t>
            </a:r>
          </a:p>
          <a:p>
            <a:r>
              <a:rPr lang="en-US" smtClean="0">
                <a:cs typeface="FreesiaUPC" pitchFamily="34" charset="-34"/>
              </a:rPr>
              <a:t>you can apply a specific background color to the canvas. </a:t>
            </a:r>
          </a:p>
          <a:p>
            <a:r>
              <a:rPr lang="en-US" smtClean="0">
                <a:cs typeface="FreesiaUPC" pitchFamily="34" charset="-34"/>
              </a:rPr>
              <a:t>Use the attributes context.canvas.width and context.canvas.height to get the width and height of the canvas element.</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12775" y="228600"/>
            <a:ext cx="8153400" cy="990600"/>
          </a:xfrm>
        </p:spPr>
        <p:txBody>
          <a:bodyPr/>
          <a:lstStyle/>
          <a:p>
            <a:r>
              <a:rPr lang="en-US" smtClean="0">
                <a:cs typeface="FreesiaUPC" pitchFamily="34" charset="-34"/>
              </a:rPr>
              <a:t>Draw Rectangles on the Canvas</a:t>
            </a:r>
          </a:p>
        </p:txBody>
      </p:sp>
      <p:pic>
        <p:nvPicPr>
          <p:cNvPr id="57347"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24000" y="1600200"/>
            <a:ext cx="6019800" cy="5229225"/>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12775" y="228600"/>
            <a:ext cx="8153400" cy="990600"/>
          </a:xfrm>
        </p:spPr>
        <p:txBody>
          <a:bodyPr/>
          <a:lstStyle/>
          <a:p>
            <a:r>
              <a:rPr lang="en-US" smtClean="0">
                <a:cs typeface="FreesiaUPC" pitchFamily="34" charset="-34"/>
              </a:rPr>
              <a:t>Draw Rectangles on the Canvas</a:t>
            </a:r>
          </a:p>
        </p:txBody>
      </p:sp>
      <p:pic>
        <p:nvPicPr>
          <p:cNvPr id="58371"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31900" y="2228850"/>
            <a:ext cx="6915150" cy="32385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r>
              <a:rPr lang="en-US" smtClean="0">
                <a:cs typeface="FreesiaUPC" pitchFamily="34" charset="-34"/>
              </a:rPr>
              <a:t>The Canvas API</a:t>
            </a:r>
          </a:p>
        </p:txBody>
      </p:sp>
      <p:sp>
        <p:nvSpPr>
          <p:cNvPr id="13315" name="Content Placeholder 2"/>
          <p:cNvSpPr>
            <a:spLocks noGrp="1"/>
          </p:cNvSpPr>
          <p:nvPr>
            <p:ph sz="quarter" idx="1"/>
          </p:nvPr>
        </p:nvSpPr>
        <p:spPr>
          <a:xfrm>
            <a:off x="612775" y="1600200"/>
            <a:ext cx="8153400" cy="4495800"/>
          </a:xfrm>
        </p:spPr>
        <p:txBody>
          <a:bodyPr/>
          <a:lstStyle/>
          <a:p>
            <a:r>
              <a:rPr lang="en-US" dirty="0" smtClean="0">
                <a:cs typeface="FreesiaUPC" pitchFamily="34" charset="-34"/>
              </a:rPr>
              <a:t>It is important to note that these height and width attributes are not the same as the CSS height and width properties. </a:t>
            </a:r>
          </a:p>
          <a:p>
            <a:r>
              <a:rPr lang="en-US" dirty="0" smtClean="0">
                <a:cs typeface="FreesiaUPC" pitchFamily="34" charset="-34"/>
              </a:rPr>
              <a:t>These attributes set the total number of pixels in the canvas, whereas the CSS properties set the total display area that the canvas allocates and scales the pixels accordingly. </a:t>
            </a:r>
          </a:p>
          <a:p>
            <a:r>
              <a:rPr lang="en-US" dirty="0" smtClean="0">
                <a:cs typeface="FreesiaUPC" pitchFamily="34" charset="-34"/>
              </a:rPr>
              <a:t>You should never need to set the CSS height and width properties on a canvas element.</a:t>
            </a:r>
          </a:p>
          <a:p>
            <a:r>
              <a:rPr lang="en-US" dirty="0" smtClean="0">
                <a:cs typeface="FreesiaUPC" pitchFamily="34" charset="-34"/>
              </a:rPr>
              <a:t>If you ever need to read or change these height and width attribute values, use the </a:t>
            </a:r>
            <a:r>
              <a:rPr lang="en-US" dirty="0" err="1" smtClean="0">
                <a:cs typeface="FreesiaUPC" pitchFamily="34" charset="-34"/>
              </a:rPr>
              <a:t>canvas.height</a:t>
            </a:r>
            <a:r>
              <a:rPr lang="en-US" dirty="0" smtClean="0">
                <a:cs typeface="FreesiaUPC" pitchFamily="34" charset="-34"/>
              </a:rPr>
              <a:t> and </a:t>
            </a:r>
            <a:r>
              <a:rPr lang="en-US" dirty="0" err="1" smtClean="0">
                <a:cs typeface="FreesiaUPC" pitchFamily="34" charset="-34"/>
              </a:rPr>
              <a:t>canvas.width</a:t>
            </a:r>
            <a:r>
              <a:rPr lang="en-US" dirty="0" smtClean="0">
                <a:cs typeface="FreesiaUPC" pitchFamily="34" charset="-34"/>
              </a:rPr>
              <a:t>, or </a:t>
            </a:r>
            <a:r>
              <a:rPr lang="en-US" dirty="0" err="1" smtClean="0">
                <a:cs typeface="FreesiaUPC" pitchFamily="34" charset="-34"/>
              </a:rPr>
              <a:t>context.canvas.height</a:t>
            </a:r>
            <a:r>
              <a:rPr lang="en-US" dirty="0" smtClean="0">
                <a:cs typeface="FreesiaUPC" pitchFamily="34" charset="-34"/>
              </a:rPr>
              <a:t> and </a:t>
            </a:r>
            <a:r>
              <a:rPr lang="en-US" dirty="0" err="1" smtClean="0">
                <a:cs typeface="FreesiaUPC" pitchFamily="34" charset="-34"/>
              </a:rPr>
              <a:t>context.canvas.width</a:t>
            </a:r>
            <a:r>
              <a:rPr lang="en-US" dirty="0" smtClean="0">
                <a:cs typeface="FreesiaUPC" pitchFamily="34" charset="-34"/>
              </a:rPr>
              <a:t>, JavaScript variables.</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12775" y="228600"/>
            <a:ext cx="8153400" cy="990600"/>
          </a:xfrm>
        </p:spPr>
        <p:txBody>
          <a:bodyPr/>
          <a:lstStyle/>
          <a:p>
            <a:r>
              <a:rPr lang="en-US" smtClean="0">
                <a:cs typeface="FreesiaUPC" pitchFamily="34" charset="-34"/>
              </a:rPr>
              <a:t>Draw Paths on the Canvas</a:t>
            </a:r>
          </a:p>
        </p:txBody>
      </p:sp>
      <p:sp>
        <p:nvSpPr>
          <p:cNvPr id="5939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Complex and irregular shapes can be drawn as canvas paths, generated by placing an “invisible ink” pen at a specific location and defining straight lines, arcs, or curves to build a shape. </a:t>
            </a:r>
          </a:p>
          <a:p>
            <a:r>
              <a:rPr lang="en-US" smtClean="0">
                <a:cs typeface="FreesiaUPC" pitchFamily="34" charset="-34"/>
              </a:rPr>
              <a:t>That shape can be filled or stroked, which draws it to screen.</a:t>
            </a:r>
          </a:p>
          <a:p>
            <a:r>
              <a:rPr lang="en-US" smtClean="0">
                <a:cs typeface="FreesiaUPC" pitchFamily="34" charset="-34"/>
              </a:rPr>
              <a:t>All paths must begin with beginPath(). </a:t>
            </a:r>
          </a:p>
          <a:p>
            <a:r>
              <a:rPr lang="en-US" smtClean="0">
                <a:cs typeface="FreesiaUPC" pitchFamily="34" charset="-34"/>
              </a:rPr>
              <a:t>This removes all points established by any earlier paths. </a:t>
            </a:r>
          </a:p>
          <a:p>
            <a:r>
              <a:rPr lang="en-US" smtClean="0">
                <a:cs typeface="FreesiaUPC" pitchFamily="34" charset="-34"/>
              </a:rPr>
              <a:t>Note that previously drawn paths will remain on the canvas; this function just removes any of the analogous invisible ink.</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12775" y="228600"/>
            <a:ext cx="8153400" cy="990600"/>
          </a:xfrm>
        </p:spPr>
        <p:txBody>
          <a:bodyPr/>
          <a:lstStyle/>
          <a:p>
            <a:r>
              <a:rPr lang="en-US" smtClean="0">
                <a:cs typeface="FreesiaUPC" pitchFamily="34" charset="-34"/>
              </a:rPr>
              <a:t>Draw Paths on the Canvas</a:t>
            </a:r>
          </a:p>
        </p:txBody>
      </p:sp>
      <p:pic>
        <p:nvPicPr>
          <p:cNvPr id="60419"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97025" y="1600200"/>
            <a:ext cx="5870575" cy="51689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12775" y="228600"/>
            <a:ext cx="8153400" cy="990600"/>
          </a:xfrm>
        </p:spPr>
        <p:txBody>
          <a:bodyPr/>
          <a:lstStyle/>
          <a:p>
            <a:r>
              <a:rPr lang="en-US" smtClean="0">
                <a:cs typeface="FreesiaUPC" pitchFamily="34" charset="-34"/>
              </a:rPr>
              <a:t>Draw Paths on the Canvas</a:t>
            </a:r>
          </a:p>
        </p:txBody>
      </p:sp>
      <p:pic>
        <p:nvPicPr>
          <p:cNvPr id="61443"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84250" y="1600200"/>
            <a:ext cx="7410450" cy="44958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12775" y="228600"/>
            <a:ext cx="8153400" cy="990600"/>
          </a:xfrm>
        </p:spPr>
        <p:txBody>
          <a:bodyPr/>
          <a:lstStyle/>
          <a:p>
            <a:r>
              <a:rPr lang="en-US" smtClean="0">
                <a:cs typeface="FreesiaUPC" pitchFamily="34" charset="-34"/>
              </a:rPr>
              <a:t>Draw Paths on the Canvas</a:t>
            </a:r>
          </a:p>
        </p:txBody>
      </p:sp>
      <p:pic>
        <p:nvPicPr>
          <p:cNvPr id="62467"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939925" y="1600200"/>
            <a:ext cx="5499100" cy="44958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12775" y="228600"/>
            <a:ext cx="8153400" cy="990600"/>
          </a:xfrm>
        </p:spPr>
        <p:txBody>
          <a:bodyPr/>
          <a:lstStyle/>
          <a:p>
            <a:r>
              <a:rPr lang="en-US" smtClean="0">
                <a:cs typeface="FreesiaUPC" pitchFamily="34" charset="-34"/>
              </a:rPr>
              <a:t>Draw Paths on the Canvas</a:t>
            </a:r>
          </a:p>
        </p:txBody>
      </p:sp>
      <p:pic>
        <p:nvPicPr>
          <p:cNvPr id="63491"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03300" y="1600200"/>
            <a:ext cx="7372350" cy="44958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612775" y="228600"/>
            <a:ext cx="8153400" cy="990600"/>
          </a:xfrm>
        </p:spPr>
        <p:txBody>
          <a:bodyPr/>
          <a:lstStyle/>
          <a:p>
            <a:r>
              <a:rPr lang="en-US" smtClean="0">
                <a:cs typeface="FreesiaUPC" pitchFamily="34" charset="-34"/>
              </a:rPr>
              <a:t>Draw Paths on the Canvas</a:t>
            </a:r>
          </a:p>
        </p:txBody>
      </p:sp>
      <p:pic>
        <p:nvPicPr>
          <p:cNvPr id="64515"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33463" y="1600200"/>
            <a:ext cx="7119937" cy="5013325"/>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12775" y="228600"/>
            <a:ext cx="8153400" cy="990600"/>
          </a:xfrm>
        </p:spPr>
        <p:txBody>
          <a:bodyPr/>
          <a:lstStyle/>
          <a:p>
            <a:r>
              <a:rPr lang="en-US" smtClean="0">
                <a:cs typeface="FreesiaUPC" pitchFamily="34" charset="-34"/>
              </a:rPr>
              <a:t>Draw Paths on the Canvas</a:t>
            </a:r>
          </a:p>
        </p:txBody>
      </p:sp>
      <p:pic>
        <p:nvPicPr>
          <p:cNvPr id="65539"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95363" y="1752600"/>
            <a:ext cx="7388225" cy="44958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12775" y="228600"/>
            <a:ext cx="8153400" cy="990600"/>
          </a:xfrm>
        </p:spPr>
        <p:txBody>
          <a:bodyPr/>
          <a:lstStyle/>
          <a:p>
            <a:r>
              <a:rPr lang="en-US" smtClean="0">
                <a:cs typeface="FreesiaUPC" pitchFamily="34" charset="-34"/>
              </a:rPr>
              <a:t>Draw Paths on the Canvas</a:t>
            </a:r>
          </a:p>
        </p:txBody>
      </p:sp>
      <p:pic>
        <p:nvPicPr>
          <p:cNvPr id="66563"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19200" y="2057400"/>
            <a:ext cx="6827838" cy="318135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12775" y="228600"/>
            <a:ext cx="8153400" cy="990600"/>
          </a:xfrm>
        </p:spPr>
        <p:txBody>
          <a:bodyPr/>
          <a:lstStyle/>
          <a:p>
            <a:r>
              <a:rPr lang="en-US" smtClean="0">
                <a:cs typeface="FreesiaUPC" pitchFamily="34" charset="-34"/>
              </a:rPr>
              <a:t>Draw Paths on the Canvas</a:t>
            </a:r>
          </a:p>
        </p:txBody>
      </p:sp>
      <p:pic>
        <p:nvPicPr>
          <p:cNvPr id="67587" name="Content Placeholder 2"/>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90600" y="1828800"/>
            <a:ext cx="7377113" cy="44958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12775" y="228600"/>
            <a:ext cx="8153400" cy="990600"/>
          </a:xfrm>
        </p:spPr>
        <p:txBody>
          <a:bodyPr/>
          <a:lstStyle/>
          <a:p>
            <a:r>
              <a:rPr lang="en-US" smtClean="0">
                <a:cs typeface="FreesiaUPC" pitchFamily="34" charset="-34"/>
              </a:rPr>
              <a:t>Draw Paths on the Canvas</a:t>
            </a:r>
          </a:p>
        </p:txBody>
      </p:sp>
      <p:sp>
        <p:nvSpPr>
          <p:cNvPr id="68611" name="Content Placeholder 4"/>
          <p:cNvSpPr>
            <a:spLocks noGrp="1"/>
          </p:cNvSpPr>
          <p:nvPr>
            <p:ph sz="quarter" idx="1"/>
          </p:nvPr>
        </p:nvSpPr>
        <p:spPr>
          <a:xfrm>
            <a:off x="612775" y="1600200"/>
            <a:ext cx="8153400" cy="4495800"/>
          </a:xfrm>
        </p:spPr>
        <p:txBody>
          <a:bodyPr/>
          <a:lstStyle/>
          <a:p>
            <a:r>
              <a:rPr lang="en-US" smtClean="0">
                <a:cs typeface="FreesiaUPC" pitchFamily="34" charset="-34"/>
              </a:rPr>
              <a:t>Sometimes, when drawing a line along a path, you may want the entire path shape to be unbroken. Call closePath() to add a new path line back to the very first point and then call stroke().</a:t>
            </a:r>
          </a:p>
        </p:txBody>
      </p:sp>
      <p:pic>
        <p:nvPicPr>
          <p:cNvPr id="6861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078163"/>
            <a:ext cx="66754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r>
              <a:rPr lang="en-US" smtClean="0">
                <a:cs typeface="FreesiaUPC" pitchFamily="34" charset="-34"/>
              </a:rPr>
              <a:t>JavaScript Initialization</a:t>
            </a:r>
          </a:p>
        </p:txBody>
      </p:sp>
      <p:sp>
        <p:nvSpPr>
          <p:cNvPr id="14339" name="Content Placeholder 2"/>
          <p:cNvSpPr>
            <a:spLocks noGrp="1"/>
          </p:cNvSpPr>
          <p:nvPr>
            <p:ph sz="quarter" idx="1"/>
          </p:nvPr>
        </p:nvSpPr>
        <p:spPr>
          <a:xfrm>
            <a:off x="612775" y="1600200"/>
            <a:ext cx="8153400" cy="4495800"/>
          </a:xfrm>
        </p:spPr>
        <p:txBody>
          <a:bodyPr/>
          <a:lstStyle/>
          <a:p>
            <a:r>
              <a:rPr lang="en-US" dirty="0" smtClean="0">
                <a:cs typeface="FreesiaUPC" pitchFamily="34" charset="-34"/>
              </a:rPr>
              <a:t>Your canvas must be initialized in JavaScript in order to draw on it. </a:t>
            </a:r>
          </a:p>
          <a:p>
            <a:r>
              <a:rPr lang="en-US" dirty="0" smtClean="0">
                <a:cs typeface="FreesiaUPC" pitchFamily="34" charset="-34"/>
              </a:rPr>
              <a:t>This involves locating the canvas element in the DOM and then retrieving the drawing context object using </a:t>
            </a:r>
            <a:r>
              <a:rPr lang="en-US" dirty="0" err="1" smtClean="0">
                <a:cs typeface="FreesiaUPC" pitchFamily="34" charset="-34"/>
              </a:rPr>
              <a:t>canvas.getContext</a:t>
            </a:r>
            <a:r>
              <a:rPr lang="en-US" dirty="0" smtClean="0">
                <a:cs typeface="FreesiaUPC" pitchFamily="34" charset="-34"/>
              </a:rPr>
              <a:t>(). </a:t>
            </a:r>
          </a:p>
          <a:p>
            <a:r>
              <a:rPr lang="en-US" dirty="0" smtClean="0">
                <a:cs typeface="FreesiaUPC" pitchFamily="34" charset="-34"/>
              </a:rPr>
              <a:t>This object provides the core of the actual canvas API methods and attributes:</a:t>
            </a:r>
          </a:p>
        </p:txBody>
      </p:sp>
      <p:pic>
        <p:nvPicPr>
          <p:cNvPr id="143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495800"/>
            <a:ext cx="80248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612775" y="228600"/>
            <a:ext cx="8153400" cy="990600"/>
          </a:xfrm>
        </p:spPr>
        <p:txBody>
          <a:bodyPr/>
          <a:lstStyle/>
          <a:p>
            <a:r>
              <a:rPr lang="en-US" smtClean="0">
                <a:cs typeface="FreesiaUPC" pitchFamily="34" charset="-34"/>
              </a:rPr>
              <a:t>Draw Paths on the Canvas</a:t>
            </a:r>
          </a:p>
        </p:txBody>
      </p:sp>
      <p:pic>
        <p:nvPicPr>
          <p:cNvPr id="69635" name="Content Placeholder 2"/>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98538" y="1752600"/>
            <a:ext cx="7381875" cy="44958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12775" y="228600"/>
            <a:ext cx="8153400" cy="990600"/>
          </a:xfrm>
        </p:spPr>
        <p:txBody>
          <a:bodyPr/>
          <a:lstStyle/>
          <a:p>
            <a:r>
              <a:rPr lang="en-US" smtClean="0">
                <a:cs typeface="FreesiaUPC" pitchFamily="34" charset="-34"/>
              </a:rPr>
              <a:t>Draw Text on the Canvas</a:t>
            </a:r>
          </a:p>
        </p:txBody>
      </p:sp>
      <p:sp>
        <p:nvSpPr>
          <p:cNvPr id="70659"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Drawing canvas text combines the capabilities of CSS fonts with the fill and stroke procedures. </a:t>
            </a:r>
          </a:p>
          <a:p>
            <a:r>
              <a:rPr lang="en-US" smtClean="0">
                <a:cs typeface="FreesiaUPC" pitchFamily="34" charset="-34"/>
              </a:rPr>
              <a:t>Essentially, your font is defined using the same syntax as the CSS font property.</a:t>
            </a:r>
          </a:p>
          <a:p>
            <a:r>
              <a:rPr lang="en-US" smtClean="0">
                <a:cs typeface="FreesiaUPC" pitchFamily="34" charset="-34"/>
              </a:rPr>
              <a:t>The text itself creates a path that can either be filled or stroked.</a:t>
            </a:r>
          </a:p>
          <a:p>
            <a:r>
              <a:rPr lang="en-US" smtClean="0">
                <a:cs typeface="FreesiaUPC" pitchFamily="34" charset="-34"/>
              </a:rPr>
              <a:t>Start by specifying the font the text will be drawn as:</a:t>
            </a:r>
          </a:p>
          <a:p>
            <a:endParaRPr lang="en-US" smtClean="0">
              <a:cs typeface="FreesiaUPC" pitchFamily="34" charset="-34"/>
            </a:endParaRPr>
          </a:p>
          <a:p>
            <a:r>
              <a:rPr lang="en-US" smtClean="0">
                <a:cs typeface="FreesiaUPC" pitchFamily="34" charset="-34"/>
              </a:rPr>
              <a:t>All font values are order specific, although not all are required. </a:t>
            </a:r>
          </a:p>
          <a:p>
            <a:r>
              <a:rPr lang="en-US" smtClean="0">
                <a:cs typeface="FreesiaUPC" pitchFamily="34" charset="-34"/>
              </a:rPr>
              <a:t>At a minimum, you must specify font-size and font-family values to properly set a canvas font.</a:t>
            </a:r>
          </a:p>
        </p:txBody>
      </p:sp>
      <p:pic>
        <p:nvPicPr>
          <p:cNvPr id="706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648200"/>
            <a:ext cx="838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612775" y="228600"/>
            <a:ext cx="8153400" cy="990600"/>
          </a:xfrm>
        </p:spPr>
        <p:txBody>
          <a:bodyPr/>
          <a:lstStyle/>
          <a:p>
            <a:r>
              <a:rPr lang="en-US" smtClean="0">
                <a:cs typeface="FreesiaUPC" pitchFamily="34" charset="-34"/>
              </a:rPr>
              <a:t>Draw Text on the Canvas</a:t>
            </a:r>
          </a:p>
        </p:txBody>
      </p:sp>
      <p:sp>
        <p:nvSpPr>
          <p:cNvPr id="71683" name="Content Placeholder 2"/>
          <p:cNvSpPr>
            <a:spLocks noGrp="1"/>
          </p:cNvSpPr>
          <p:nvPr>
            <p:ph sz="quarter" idx="1"/>
          </p:nvPr>
        </p:nvSpPr>
        <p:spPr>
          <a:xfrm>
            <a:off x="685800" y="1601834"/>
            <a:ext cx="8153400" cy="4495800"/>
          </a:xfrm>
        </p:spPr>
        <p:txBody>
          <a:bodyPr/>
          <a:lstStyle/>
          <a:p>
            <a:r>
              <a:rPr lang="en-US" smtClean="0">
                <a:cs typeface="FreesiaUPC" pitchFamily="34" charset="-34"/>
              </a:rPr>
              <a:t>You may optionally control the text alignment, relative to the point where text will be drawn, using the context.textAlign and context.textBaseline attributes. </a:t>
            </a:r>
          </a:p>
          <a:p>
            <a:r>
              <a:rPr lang="en-US" smtClean="0">
                <a:cs typeface="FreesiaUPC" pitchFamily="34" charset="-34"/>
              </a:rPr>
              <a:t>Possible values for the text alignment are start, end, left, right, and center. </a:t>
            </a:r>
          </a:p>
          <a:p>
            <a:r>
              <a:rPr lang="en-US" smtClean="0">
                <a:cs typeface="FreesiaUPC" pitchFamily="34" charset="-34"/>
              </a:rPr>
              <a:t>Possible values for the text baseline are top, hanging, middle, alphabetic, ideographic, and bottom.</a:t>
            </a:r>
          </a:p>
          <a:p>
            <a:r>
              <a:rPr lang="en-US" smtClean="0">
                <a:cs typeface="FreesiaUPC" pitchFamily="34" charset="-34"/>
              </a:rPr>
              <a:t>After your font properties are all defined, you can call fillText() or strokeText() to actually draw the text to the canvas using the current fillStyle and strokeStyle attribute settings.</a:t>
            </a:r>
          </a:p>
        </p:txBody>
      </p:sp>
      <p:pic>
        <p:nvPicPr>
          <p:cNvPr id="716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762625"/>
            <a:ext cx="5105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612775" y="228600"/>
            <a:ext cx="8153400" cy="990600"/>
          </a:xfrm>
        </p:spPr>
        <p:txBody>
          <a:bodyPr/>
          <a:lstStyle/>
          <a:p>
            <a:r>
              <a:rPr lang="en-US" smtClean="0">
                <a:cs typeface="FreesiaUPC" pitchFamily="34" charset="-34"/>
              </a:rPr>
              <a:t>Draw Text on the Canvas</a:t>
            </a:r>
          </a:p>
        </p:txBody>
      </p:sp>
      <p:sp>
        <p:nvSpPr>
          <p:cNvPr id="7270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Optionally, type context.save(); before you change the font or text attributes, if you want to restore the previous values.</a:t>
            </a:r>
          </a:p>
        </p:txBody>
      </p:sp>
      <p:pic>
        <p:nvPicPr>
          <p:cNvPr id="7270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438400"/>
            <a:ext cx="72469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612775" y="228600"/>
            <a:ext cx="8153400" cy="990600"/>
          </a:xfrm>
        </p:spPr>
        <p:txBody>
          <a:bodyPr/>
          <a:lstStyle/>
          <a:p>
            <a:r>
              <a:rPr lang="en-US" smtClean="0">
                <a:cs typeface="FreesiaUPC" pitchFamily="34" charset="-34"/>
              </a:rPr>
              <a:t>Draw Text on the Canvas</a:t>
            </a:r>
          </a:p>
        </p:txBody>
      </p:sp>
      <p:sp>
        <p:nvSpPr>
          <p:cNvPr id="7373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Define the font styles and a font family name</a:t>
            </a:r>
          </a:p>
        </p:txBody>
      </p:sp>
      <p:pic>
        <p:nvPicPr>
          <p:cNvPr id="7373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91440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612775" y="228600"/>
            <a:ext cx="8153400" cy="990600"/>
          </a:xfrm>
        </p:spPr>
        <p:txBody>
          <a:bodyPr/>
          <a:lstStyle/>
          <a:p>
            <a:r>
              <a:rPr lang="en-US" smtClean="0">
                <a:cs typeface="FreesiaUPC" pitchFamily="34" charset="-34"/>
              </a:rPr>
              <a:t>Draw Text on the Canvas</a:t>
            </a:r>
          </a:p>
        </p:txBody>
      </p:sp>
      <p:pic>
        <p:nvPicPr>
          <p:cNvPr id="74755" name="Content Placeholder 1"/>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08025" y="1600200"/>
            <a:ext cx="7962900" cy="44958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612775" y="228600"/>
            <a:ext cx="8153400" cy="990600"/>
          </a:xfrm>
        </p:spPr>
        <p:txBody>
          <a:bodyPr/>
          <a:lstStyle/>
          <a:p>
            <a:r>
              <a:rPr lang="en-US" smtClean="0">
                <a:cs typeface="FreesiaUPC" pitchFamily="34" charset="-34"/>
              </a:rPr>
              <a:t>Draw Text on the Canvas</a:t>
            </a:r>
          </a:p>
        </p:txBody>
      </p:sp>
      <p:pic>
        <p:nvPicPr>
          <p:cNvPr id="75779" name="Content Placeholder 1"/>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12825" y="1600200"/>
            <a:ext cx="7353300" cy="44958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612775" y="228600"/>
            <a:ext cx="8153400" cy="990600"/>
          </a:xfrm>
        </p:spPr>
        <p:txBody>
          <a:bodyPr/>
          <a:lstStyle/>
          <a:p>
            <a:r>
              <a:rPr lang="en-US" smtClean="0">
                <a:cs typeface="FreesiaUPC" pitchFamily="34" charset="-34"/>
              </a:rPr>
              <a:t>Draw Text on the Canvas</a:t>
            </a:r>
          </a:p>
        </p:txBody>
      </p:sp>
      <p:sp>
        <p:nvSpPr>
          <p:cNvPr id="76803" name="Content Placeholder 2"/>
          <p:cNvSpPr>
            <a:spLocks noGrp="1"/>
          </p:cNvSpPr>
          <p:nvPr>
            <p:ph sz="quarter" idx="1"/>
          </p:nvPr>
        </p:nvSpPr>
        <p:spPr>
          <a:xfrm>
            <a:off x="612775" y="1600200"/>
            <a:ext cx="8153400" cy="4495800"/>
          </a:xfrm>
        </p:spPr>
        <p:txBody>
          <a:bodyPr/>
          <a:lstStyle/>
          <a:p>
            <a:r>
              <a:rPr lang="en-US" dirty="0" smtClean="0">
                <a:cs typeface="FreesiaUPC" pitchFamily="34" charset="-34"/>
              </a:rPr>
              <a:t>If you want to use precise text placement in the canvas, such as drawing multiple text strings after each other, you need to know the overall width of the text string in the selected font prior to actually writing it to the screen. </a:t>
            </a:r>
          </a:p>
          <a:p>
            <a:r>
              <a:rPr lang="en-US" dirty="0" smtClean="0">
                <a:cs typeface="FreesiaUPC" pitchFamily="34" charset="-34"/>
              </a:rPr>
              <a:t>This can be done with the </a:t>
            </a:r>
            <a:r>
              <a:rPr lang="en-US" dirty="0" err="1" smtClean="0">
                <a:cs typeface="FreesiaUPC" pitchFamily="34" charset="-34"/>
              </a:rPr>
              <a:t>measureText</a:t>
            </a:r>
            <a:r>
              <a:rPr lang="en-US" dirty="0" smtClean="0">
                <a:cs typeface="FreesiaUPC" pitchFamily="34" charset="-34"/>
              </a:rPr>
              <a:t>(text) method, which returns a metrics object.</a:t>
            </a:r>
          </a:p>
          <a:p>
            <a:r>
              <a:rPr lang="en-US" dirty="0" smtClean="0">
                <a:cs typeface="FreesiaUPC" pitchFamily="34" charset="-34"/>
              </a:rPr>
              <a:t>The pixel width of the font can be accessed using </a:t>
            </a:r>
            <a:r>
              <a:rPr lang="en-US" dirty="0" err="1" smtClean="0">
                <a:cs typeface="FreesiaUPC" pitchFamily="34" charset="-34"/>
              </a:rPr>
              <a:t>metrics.width</a:t>
            </a:r>
            <a:r>
              <a:rPr lang="en-US" dirty="0" smtClean="0">
                <a:cs typeface="FreesiaUPC" pitchFamily="34" charset="-34"/>
              </a:rPr>
              <a:t>.</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612775" y="228600"/>
            <a:ext cx="8153400" cy="990600"/>
          </a:xfrm>
        </p:spPr>
        <p:txBody>
          <a:bodyPr/>
          <a:lstStyle/>
          <a:p>
            <a:r>
              <a:rPr lang="en-US" smtClean="0">
                <a:cs typeface="FreesiaUPC" pitchFamily="34" charset="-34"/>
              </a:rPr>
              <a:t>Draw Text on the Canvas</a:t>
            </a:r>
          </a:p>
        </p:txBody>
      </p:sp>
      <p:pic>
        <p:nvPicPr>
          <p:cNvPr id="77827"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371600" y="1600200"/>
            <a:ext cx="6462713" cy="4970463"/>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612775" y="228600"/>
            <a:ext cx="8153400" cy="990600"/>
          </a:xfrm>
        </p:spPr>
        <p:txBody>
          <a:bodyPr/>
          <a:lstStyle/>
          <a:p>
            <a:r>
              <a:rPr lang="en-US" smtClean="0">
                <a:cs typeface="FreesiaUPC" pitchFamily="34" charset="-34"/>
              </a:rPr>
              <a:t>Draw Text on the Canvas</a:t>
            </a:r>
          </a:p>
        </p:txBody>
      </p:sp>
      <p:sp>
        <p:nvSpPr>
          <p:cNvPr id="78851" name="Content Placeholder 4"/>
          <p:cNvSpPr>
            <a:spLocks noGrp="1"/>
          </p:cNvSpPr>
          <p:nvPr>
            <p:ph sz="quarter" idx="1"/>
          </p:nvPr>
        </p:nvSpPr>
        <p:spPr>
          <a:xfrm>
            <a:off x="612775" y="1600200"/>
            <a:ext cx="8153400" cy="4495800"/>
          </a:xfrm>
        </p:spPr>
        <p:txBody>
          <a:bodyPr/>
          <a:lstStyle/>
          <a:p>
            <a:r>
              <a:rPr lang="en-US" smtClean="0">
                <a:cs typeface="FreesiaUPC" pitchFamily="34" charset="-34"/>
              </a:rPr>
              <a:t>The measureText() method calculates the width of the first string and uses the width in the placement of the next string. This way, the text “Today is” appears in a normal 30px font followed by the date in a bold 15px font.</a:t>
            </a:r>
          </a:p>
        </p:txBody>
      </p:sp>
      <p:pic>
        <p:nvPicPr>
          <p:cNvPr id="788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238" y="3505200"/>
            <a:ext cx="84296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r>
              <a:rPr lang="en-US" smtClean="0">
                <a:cs typeface="FreesiaUPC" pitchFamily="34" charset="-34"/>
              </a:rPr>
              <a:t>JavaScript Initialization</a:t>
            </a:r>
          </a:p>
        </p:txBody>
      </p:sp>
      <p:sp>
        <p:nvSpPr>
          <p:cNvPr id="15363" name="Content Placeholder 2"/>
          <p:cNvSpPr>
            <a:spLocks noGrp="1"/>
          </p:cNvSpPr>
          <p:nvPr>
            <p:ph sz="quarter" idx="1"/>
          </p:nvPr>
        </p:nvSpPr>
        <p:spPr>
          <a:xfrm>
            <a:off x="612775" y="1600200"/>
            <a:ext cx="8153400" cy="4495800"/>
          </a:xfrm>
        </p:spPr>
        <p:txBody>
          <a:bodyPr/>
          <a:lstStyle/>
          <a:p>
            <a:r>
              <a:rPr lang="en-US" dirty="0" smtClean="0">
                <a:cs typeface="FreesiaUPC" pitchFamily="34" charset="-34"/>
              </a:rPr>
              <a:t>Alternatively, if you are using </a:t>
            </a:r>
            <a:r>
              <a:rPr lang="en-US" dirty="0" err="1" smtClean="0">
                <a:cs typeface="FreesiaUPC" pitchFamily="34" charset="-34"/>
              </a:rPr>
              <a:t>jQuery</a:t>
            </a:r>
            <a:r>
              <a:rPr lang="en-US" dirty="0" smtClean="0">
                <a:cs typeface="FreesiaUPC" pitchFamily="34" charset="-34"/>
              </a:rPr>
              <a:t>, you can replace </a:t>
            </a:r>
            <a:r>
              <a:rPr lang="en-US" dirty="0" err="1" smtClean="0">
                <a:cs typeface="FreesiaUPC" pitchFamily="34" charset="-34"/>
              </a:rPr>
              <a:t>document.getElementById</a:t>
            </a:r>
            <a:r>
              <a:rPr lang="en-US" dirty="0" smtClean="0">
                <a:cs typeface="FreesiaUPC" pitchFamily="34" charset="-34"/>
              </a:rPr>
              <a:t>(identifier) with</a:t>
            </a:r>
          </a:p>
          <a:p>
            <a:endParaRPr lang="en-US" dirty="0" smtClean="0">
              <a:cs typeface="FreesiaUPC" pitchFamily="34" charset="-34"/>
            </a:endParaRPr>
          </a:p>
          <a:p>
            <a:r>
              <a:rPr lang="en-US" dirty="0" smtClean="0">
                <a:cs typeface="FreesiaUPC" pitchFamily="34" charset="-34"/>
              </a:rPr>
              <a:t>The conditional test on </a:t>
            </a:r>
            <a:r>
              <a:rPr lang="en-US" dirty="0" err="1" smtClean="0">
                <a:cs typeface="FreesiaUPC" pitchFamily="34" charset="-34"/>
              </a:rPr>
              <a:t>canvas.getContext</a:t>
            </a:r>
            <a:r>
              <a:rPr lang="en-US" dirty="0" smtClean="0">
                <a:cs typeface="FreesiaUPC" pitchFamily="34" charset="-34"/>
              </a:rPr>
              <a:t> verifies that the browser actually supports the canvas element. </a:t>
            </a:r>
          </a:p>
          <a:p>
            <a:r>
              <a:rPr lang="en-US" dirty="0" smtClean="0">
                <a:cs typeface="FreesiaUPC" pitchFamily="34" charset="-34"/>
              </a:rPr>
              <a:t>If it does not, the </a:t>
            </a:r>
            <a:r>
              <a:rPr lang="en-US" dirty="0" err="1" smtClean="0">
                <a:cs typeface="FreesiaUPC" pitchFamily="34" charset="-34"/>
              </a:rPr>
              <a:t>canvas.getContext</a:t>
            </a:r>
            <a:r>
              <a:rPr lang="en-US" dirty="0" smtClean="0">
                <a:cs typeface="FreesiaUPC" pitchFamily="34" charset="-34"/>
              </a:rPr>
              <a:t> test will return false, and the contents within the &lt;canvas&gt;...&lt;/canvas&gt; tag group will be displayed as a fallback.</a:t>
            </a:r>
          </a:p>
        </p:txBody>
      </p:sp>
      <p:pic>
        <p:nvPicPr>
          <p:cNvPr id="153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7713" y="2438400"/>
            <a:ext cx="4611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612775" y="228600"/>
            <a:ext cx="8153400" cy="990600"/>
          </a:xfrm>
        </p:spPr>
        <p:txBody>
          <a:bodyPr/>
          <a:lstStyle/>
          <a:p>
            <a:r>
              <a:rPr lang="en-US" smtClean="0">
                <a:cs typeface="FreesiaUPC" pitchFamily="34" charset="-34"/>
              </a:rPr>
              <a:t>Using Solid Color on the Canvas</a:t>
            </a:r>
          </a:p>
        </p:txBody>
      </p:sp>
      <p:sp>
        <p:nvSpPr>
          <p:cNvPr id="7987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You can customize what color is used when drawing on the canvas. </a:t>
            </a:r>
          </a:p>
          <a:p>
            <a:r>
              <a:rPr lang="en-US" smtClean="0">
                <a:cs typeface="FreesiaUPC" pitchFamily="34" charset="-34"/>
              </a:rPr>
              <a:t>Black is the default color if the fillStyle and strokeStyle attributes are undefined.</a:t>
            </a:r>
          </a:p>
        </p:txBody>
      </p:sp>
      <p:pic>
        <p:nvPicPr>
          <p:cNvPr id="798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429000"/>
            <a:ext cx="44434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612775" y="228600"/>
            <a:ext cx="8153400" cy="990600"/>
          </a:xfrm>
        </p:spPr>
        <p:txBody>
          <a:bodyPr/>
          <a:lstStyle/>
          <a:p>
            <a:r>
              <a:rPr lang="en-US" smtClean="0">
                <a:cs typeface="FreesiaUPC" pitchFamily="34" charset="-34"/>
              </a:rPr>
              <a:t>Using Solid Color on the Canvas</a:t>
            </a:r>
          </a:p>
        </p:txBody>
      </p:sp>
      <p:sp>
        <p:nvSpPr>
          <p:cNvPr id="80899"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color value can be one of four string formats:</a:t>
            </a:r>
          </a:p>
          <a:p>
            <a:pPr lvl="1"/>
            <a:endParaRPr lang="en-US" smtClean="0">
              <a:cs typeface="FreesiaUPC" pitchFamily="34" charset="-34"/>
            </a:endParaRPr>
          </a:p>
          <a:p>
            <a:pPr lvl="1"/>
            <a:r>
              <a:rPr lang="en-US" smtClean="0">
                <a:cs typeface="FreesiaUPC" pitchFamily="34" charset="-34"/>
              </a:rPr>
              <a:t>#RRGGBB — Specifies an RGB color in three pairs of hexadecimal numbers, from 00 for no color to FF for maximum color, depending on position. For example, #FF8000 is maximum red, half green, and no blue, which appears orange.</a:t>
            </a:r>
          </a:p>
          <a:p>
            <a:pPr lvl="1"/>
            <a:endParaRPr lang="en-US" smtClean="0">
              <a:cs typeface="FreesiaUPC" pitchFamily="34" charset="-34"/>
            </a:endParaRPr>
          </a:p>
          <a:p>
            <a:pPr lvl="1"/>
            <a:r>
              <a:rPr lang="en-US" smtClean="0">
                <a:cs typeface="FreesiaUPC" pitchFamily="34" charset="-34"/>
              </a:rPr>
              <a:t>rgb(rrr,bbb,ggg) — Specifies an RGB color, very similar to #RRGGBB, except the values are decimal numbers from 0 to 255. For example, rgb(255,128,0) is orange. The format rgba() adds an alpha transparency value: a decimal number from 0 to 1.</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612775" y="228600"/>
            <a:ext cx="8153400" cy="990600"/>
          </a:xfrm>
        </p:spPr>
        <p:txBody>
          <a:bodyPr/>
          <a:lstStyle/>
          <a:p>
            <a:r>
              <a:rPr lang="en-US" smtClean="0">
                <a:cs typeface="FreesiaUPC" pitchFamily="34" charset="-34"/>
              </a:rPr>
              <a:t>Using Solid Color on the Canvas</a:t>
            </a:r>
          </a:p>
        </p:txBody>
      </p:sp>
      <p:sp>
        <p:nvSpPr>
          <p:cNvPr id="81923" name="Content Placeholder 2"/>
          <p:cNvSpPr>
            <a:spLocks noGrp="1"/>
          </p:cNvSpPr>
          <p:nvPr>
            <p:ph sz="quarter" idx="1"/>
          </p:nvPr>
        </p:nvSpPr>
        <p:spPr>
          <a:xfrm>
            <a:off x="612775" y="1600200"/>
            <a:ext cx="8153400" cy="4495800"/>
          </a:xfrm>
        </p:spPr>
        <p:txBody>
          <a:bodyPr/>
          <a:lstStyle/>
          <a:p>
            <a:pPr lvl="1"/>
            <a:endParaRPr lang="en-US" dirty="0" smtClean="0">
              <a:cs typeface="FreesiaUPC" pitchFamily="34" charset="-34"/>
            </a:endParaRPr>
          </a:p>
          <a:p>
            <a:pPr lvl="1"/>
            <a:r>
              <a:rPr lang="en-US" dirty="0" err="1" smtClean="0">
                <a:cs typeface="FreesiaUPC" pitchFamily="34" charset="-34"/>
              </a:rPr>
              <a:t>hsl</a:t>
            </a:r>
            <a:r>
              <a:rPr lang="en-US" dirty="0" smtClean="0">
                <a:cs typeface="FreesiaUPC" pitchFamily="34" charset="-34"/>
              </a:rPr>
              <a:t>(</a:t>
            </a:r>
            <a:r>
              <a:rPr lang="en-US" dirty="0" err="1" smtClean="0">
                <a:cs typeface="FreesiaUPC" pitchFamily="34" charset="-34"/>
              </a:rPr>
              <a:t>hue,saturation,lightness</a:t>
            </a:r>
            <a:r>
              <a:rPr lang="en-US" dirty="0" smtClean="0">
                <a:cs typeface="FreesiaUPC" pitchFamily="34" charset="-34"/>
              </a:rPr>
              <a:t>) — Specifies an HSL color by providing its hue, saturation, and lightness values. hue is a decimal number from 0 to 255, and saturation and lightness are percentage numbers. For example, </a:t>
            </a:r>
            <a:r>
              <a:rPr lang="en-US" dirty="0" err="1" smtClean="0">
                <a:cs typeface="FreesiaUPC" pitchFamily="34" charset="-34"/>
              </a:rPr>
              <a:t>hsl</a:t>
            </a:r>
            <a:r>
              <a:rPr lang="en-US" dirty="0" smtClean="0">
                <a:cs typeface="FreesiaUPC" pitchFamily="34" charset="-34"/>
              </a:rPr>
              <a:t>(32,100%,50%) is orange. The format </a:t>
            </a:r>
            <a:r>
              <a:rPr lang="en-US" dirty="0" err="1" smtClean="0">
                <a:cs typeface="FreesiaUPC" pitchFamily="34" charset="-34"/>
              </a:rPr>
              <a:t>hsla</a:t>
            </a:r>
            <a:r>
              <a:rPr lang="en-US" dirty="0" smtClean="0">
                <a:cs typeface="FreesiaUPC" pitchFamily="34" charset="-34"/>
              </a:rPr>
              <a:t>() adds an alpha transparency value, just like </a:t>
            </a:r>
            <a:r>
              <a:rPr lang="en-US" dirty="0" err="1" smtClean="0">
                <a:cs typeface="FreesiaUPC" pitchFamily="34" charset="-34"/>
              </a:rPr>
              <a:t>rgba</a:t>
            </a:r>
            <a:r>
              <a:rPr lang="en-US" dirty="0" smtClean="0">
                <a:cs typeface="FreesiaUPC" pitchFamily="34" charset="-34"/>
              </a:rPr>
              <a:t>().</a:t>
            </a:r>
          </a:p>
          <a:p>
            <a:pPr lvl="1"/>
            <a:endParaRPr lang="en-US" dirty="0" smtClean="0">
              <a:cs typeface="FreesiaUPC" pitchFamily="34" charset="-34"/>
            </a:endParaRPr>
          </a:p>
          <a:p>
            <a:pPr lvl="1"/>
            <a:r>
              <a:rPr lang="en-US" dirty="0" err="1" smtClean="0">
                <a:cs typeface="FreesiaUPC" pitchFamily="34" charset="-34"/>
              </a:rPr>
              <a:t>colorname</a:t>
            </a:r>
            <a:r>
              <a:rPr lang="en-US" dirty="0" smtClean="0">
                <a:cs typeface="FreesiaUPC" pitchFamily="34" charset="-34"/>
              </a:rPr>
              <a:t> — Allows you to specify a literal color name from a predetermined list, such as black, white, orange, fuchsia, olive, chocolate, </a:t>
            </a:r>
            <a:r>
              <a:rPr lang="en-US" dirty="0" err="1" smtClean="0">
                <a:cs typeface="FreesiaUPC" pitchFamily="34" charset="-34"/>
              </a:rPr>
              <a:t>hotpink</a:t>
            </a:r>
            <a:r>
              <a:rPr lang="en-US" dirty="0" smtClean="0">
                <a:cs typeface="FreesiaUPC" pitchFamily="34" charset="-34"/>
              </a:rPr>
              <a:t>, and khaki. For a complete list, see the W3C page at </a:t>
            </a:r>
            <a:r>
              <a:rPr lang="en-US" dirty="0" smtClean="0">
                <a:cs typeface="FreesiaUPC" pitchFamily="34" charset="-34"/>
                <a:hlinkClick r:id="rId2"/>
              </a:rPr>
              <a:t>www.w3.org/TR/css3-color/#svg-color</a:t>
            </a:r>
            <a:r>
              <a:rPr lang="en-US" dirty="0" smtClean="0">
                <a:cs typeface="FreesiaUPC" pitchFamily="34" charset="-34"/>
              </a:rPr>
              <a:t>.</a:t>
            </a:r>
          </a:p>
          <a:p>
            <a:endParaRPr lang="en-US" dirty="0"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612775" y="228600"/>
            <a:ext cx="8153400" cy="990600"/>
          </a:xfrm>
        </p:spPr>
        <p:txBody>
          <a:bodyPr/>
          <a:lstStyle/>
          <a:p>
            <a:r>
              <a:rPr lang="en-US" smtClean="0">
                <a:cs typeface="FreesiaUPC" pitchFamily="34" charset="-34"/>
              </a:rPr>
              <a:t>Using Solid Color on the Canvas</a:t>
            </a:r>
          </a:p>
        </p:txBody>
      </p:sp>
      <p:pic>
        <p:nvPicPr>
          <p:cNvPr id="82947"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371600" y="1600200"/>
            <a:ext cx="6248400" cy="50546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612775" y="228600"/>
            <a:ext cx="8153400" cy="990600"/>
          </a:xfrm>
        </p:spPr>
        <p:txBody>
          <a:bodyPr/>
          <a:lstStyle/>
          <a:p>
            <a:r>
              <a:rPr lang="en-US" smtClean="0">
                <a:cs typeface="FreesiaUPC" pitchFamily="34" charset="-34"/>
              </a:rPr>
              <a:t>Using Solid Color on the Canvas</a:t>
            </a:r>
          </a:p>
        </p:txBody>
      </p:sp>
      <p:pic>
        <p:nvPicPr>
          <p:cNvPr id="83971"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90600" y="1828800"/>
            <a:ext cx="7356475" cy="44958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612775" y="228600"/>
            <a:ext cx="8153400" cy="990600"/>
          </a:xfrm>
        </p:spPr>
        <p:txBody>
          <a:bodyPr/>
          <a:lstStyle/>
          <a:p>
            <a:r>
              <a:rPr lang="en-US" smtClean="0">
                <a:cs typeface="FreesiaUPC" pitchFamily="34" charset="-34"/>
              </a:rPr>
              <a:t>Using Solid Color on the Canvas</a:t>
            </a:r>
          </a:p>
        </p:txBody>
      </p:sp>
      <p:sp>
        <p:nvSpPr>
          <p:cNvPr id="8499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stroked and filled shapes created after context.restore() revert to the previous strokeStyle and fillStyle settings.</a:t>
            </a:r>
          </a:p>
        </p:txBody>
      </p:sp>
      <p:pic>
        <p:nvPicPr>
          <p:cNvPr id="849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90800"/>
            <a:ext cx="6856413"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612775" y="228600"/>
            <a:ext cx="8153400" cy="990600"/>
          </a:xfrm>
        </p:spPr>
        <p:txBody>
          <a:bodyPr/>
          <a:lstStyle/>
          <a:p>
            <a:r>
              <a:rPr lang="en-US" smtClean="0">
                <a:cs typeface="FreesiaUPC" pitchFamily="34" charset="-34"/>
              </a:rPr>
              <a:t>Using Solid Color on the Canvas</a:t>
            </a:r>
          </a:p>
        </p:txBody>
      </p:sp>
      <p:pic>
        <p:nvPicPr>
          <p:cNvPr id="86019"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90600" y="1752600"/>
            <a:ext cx="7397750" cy="44958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612775" y="228600"/>
            <a:ext cx="8153400" cy="990600"/>
          </a:xfrm>
        </p:spPr>
        <p:txBody>
          <a:bodyPr/>
          <a:lstStyle/>
          <a:p>
            <a:r>
              <a:rPr lang="en-US" sz="4000" smtClean="0">
                <a:cs typeface="FreesiaUPC" pitchFamily="34" charset="-34"/>
              </a:rPr>
              <a:t>Using Linear Gradient Colors on the Canvas</a:t>
            </a:r>
          </a:p>
        </p:txBody>
      </p:sp>
      <p:sp>
        <p:nvSpPr>
          <p:cNvPr id="87043"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You may use linear gradient colors in place of a solid stroke or fill color. </a:t>
            </a:r>
          </a:p>
          <a:p>
            <a:r>
              <a:rPr lang="en-US" smtClean="0">
                <a:cs typeface="FreesiaUPC" pitchFamily="34" charset="-34"/>
              </a:rPr>
              <a:t>This allows you to add interesting multicolored effects on a single canvas object that blend from one color into another.</a:t>
            </a:r>
          </a:p>
          <a:p>
            <a:r>
              <a:rPr lang="en-US" smtClean="0">
                <a:cs typeface="FreesiaUPC" pitchFamily="34" charset="-34"/>
              </a:rPr>
              <a:t>To create a gradient, you must first call createLinearGradient() and specify the coordinates for where the first color begins (x0, y0) and the last color ends (x1, y1):</a:t>
            </a:r>
          </a:p>
          <a:p>
            <a:endParaRPr lang="en-US" smtClean="0">
              <a:cs typeface="FreesiaUPC" pitchFamily="34" charset="-34"/>
            </a:endParaRPr>
          </a:p>
          <a:p>
            <a:endParaRPr lang="en-US" smtClean="0">
              <a:cs typeface="FreesiaUPC" pitchFamily="34" charset="-34"/>
            </a:endParaRPr>
          </a:p>
        </p:txBody>
      </p:sp>
      <p:pic>
        <p:nvPicPr>
          <p:cNvPr id="870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597400"/>
            <a:ext cx="7162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612775" y="228600"/>
            <a:ext cx="8153400" cy="990600"/>
          </a:xfrm>
        </p:spPr>
        <p:txBody>
          <a:bodyPr/>
          <a:lstStyle/>
          <a:p>
            <a:r>
              <a:rPr lang="en-US" sz="4000" smtClean="0">
                <a:cs typeface="FreesiaUPC" pitchFamily="34" charset="-34"/>
              </a:rPr>
              <a:t>Using Linear Gradient Colors on the Canvas</a:t>
            </a:r>
          </a:p>
        </p:txBody>
      </p:sp>
      <p:sp>
        <p:nvSpPr>
          <p:cNvPr id="8806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gradient object created must then be assigned color-stop offsets. </a:t>
            </a:r>
          </a:p>
          <a:p>
            <a:endParaRPr lang="en-US" smtClean="0">
              <a:cs typeface="FreesiaUPC" pitchFamily="34" charset="-34"/>
            </a:endParaRPr>
          </a:p>
          <a:p>
            <a:endParaRPr lang="en-US" smtClean="0">
              <a:cs typeface="FreesiaUPC" pitchFamily="34" charset="-34"/>
            </a:endParaRPr>
          </a:p>
          <a:p>
            <a:r>
              <a:rPr lang="en-US" smtClean="0">
                <a:cs typeface="FreesiaUPC" pitchFamily="34" charset="-34"/>
              </a:rPr>
              <a:t>For each gradient.addColorStop() call, the offset variable must be a unique decimal number within 0 and 1. </a:t>
            </a:r>
          </a:p>
          <a:p>
            <a:r>
              <a:rPr lang="en-US" smtClean="0">
                <a:cs typeface="FreesiaUPC" pitchFamily="34" charset="-34"/>
              </a:rPr>
              <a:t>If offset is 0, its color is applied to the (x0, y0) point and everywhere before it on the path. The offset of 1 color is applied to the (x1, y1) point and everywhere after it. </a:t>
            </a:r>
          </a:p>
          <a:p>
            <a:r>
              <a:rPr lang="en-US" smtClean="0">
                <a:cs typeface="FreesiaUPC" pitchFamily="34" charset="-34"/>
              </a:rPr>
              <a:t>All other color offsets in between 0 and 1 will appear at their relative offset location between (x0, y0) and (x1, y1).</a:t>
            </a:r>
          </a:p>
        </p:txBody>
      </p:sp>
      <p:pic>
        <p:nvPicPr>
          <p:cNvPr id="880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14600"/>
            <a:ext cx="59832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612775" y="228600"/>
            <a:ext cx="8153400" cy="990600"/>
          </a:xfrm>
        </p:spPr>
        <p:txBody>
          <a:bodyPr/>
          <a:lstStyle/>
          <a:p>
            <a:r>
              <a:rPr lang="en-US" sz="4000" smtClean="0">
                <a:cs typeface="FreesiaUPC" pitchFamily="34" charset="-34"/>
              </a:rPr>
              <a:t>Using Linear Gradient Colors on the Canvas</a:t>
            </a:r>
          </a:p>
        </p:txBody>
      </p:sp>
      <p:sp>
        <p:nvSpPr>
          <p:cNvPr id="8909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Assign the gradient object to fillStyle or strokeStyle. </a:t>
            </a:r>
          </a:p>
          <a:p>
            <a:r>
              <a:rPr lang="en-US" smtClean="0">
                <a:cs typeface="FreesiaUPC" pitchFamily="34" charset="-34"/>
              </a:rPr>
              <a:t>This will draw it to the canvas when you use fill(), fillRect(), fillText(), stroke(), strokeRect(), or strokeText():</a:t>
            </a:r>
          </a:p>
          <a:p>
            <a:endParaRPr lang="en-US" smtClean="0">
              <a:cs typeface="FreesiaUPC" pitchFamily="34" charset="-34"/>
            </a:endParaRPr>
          </a:p>
          <a:p>
            <a:endParaRPr lang="en-US" smtClean="0">
              <a:cs typeface="FreesiaUPC" pitchFamily="34" charset="-34"/>
            </a:endParaRPr>
          </a:p>
          <a:p>
            <a:r>
              <a:rPr lang="en-US" smtClean="0">
                <a:cs typeface="FreesiaUPC" pitchFamily="34" charset="-34"/>
              </a:rPr>
              <a:t>The gradient will remain active until fillStyle or strokeStyle are changed.</a:t>
            </a:r>
          </a:p>
        </p:txBody>
      </p:sp>
      <p:pic>
        <p:nvPicPr>
          <p:cNvPr id="890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048000"/>
            <a:ext cx="4419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r>
              <a:rPr lang="en-US" smtClean="0">
                <a:cs typeface="FreesiaUPC" pitchFamily="34" charset="-34"/>
              </a:rPr>
              <a:t>JavaScript Initialization</a:t>
            </a:r>
          </a:p>
        </p:txBody>
      </p:sp>
      <p:sp>
        <p:nvSpPr>
          <p:cNvPr id="1638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All the methods and attributes described below use either the canvas or context objects.</a:t>
            </a:r>
          </a:p>
          <a:p>
            <a:pPr lvl="1"/>
            <a:r>
              <a:rPr lang="en-US" smtClean="0">
                <a:cs typeface="FreesiaUPC" pitchFamily="34" charset="-34"/>
              </a:rPr>
              <a:t>context = canvas.getContext(type) - Loads a canvas context API from the canvas object.</a:t>
            </a:r>
          </a:p>
          <a:p>
            <a:pPr lvl="1"/>
            <a:r>
              <a:rPr lang="en-US" smtClean="0">
                <a:cs typeface="FreesiaUPC" pitchFamily="34" charset="-34"/>
              </a:rPr>
              <a:t>url = canvas.toDataURL(mimetype) - Allows you to export a drawn canvas as an image URL. The mimetype argument can be image/png, image/jpg, or image/gif; however, the PNG format is the most widely supported.</a:t>
            </a:r>
          </a:p>
          <a:p>
            <a:pPr lvl="1"/>
            <a:r>
              <a:rPr lang="en-US" smtClean="0">
                <a:cs typeface="FreesiaUPC" pitchFamily="34" charset="-34"/>
              </a:rPr>
              <a:t>canvas.toBlob(callback,mimetype) - Allows you to export the drawn canvas image as a blob object, itself being arbitrary data that can be passed through one of the FileSystem APIs. Note that this newer method is not yet supported by any HTML5 web browsers, as of Firefox 5 and Chrome 13.</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612775" y="228600"/>
            <a:ext cx="8153400" cy="990600"/>
          </a:xfrm>
        </p:spPr>
        <p:txBody>
          <a:bodyPr/>
          <a:lstStyle/>
          <a:p>
            <a:r>
              <a:rPr lang="en-US" sz="4000" smtClean="0">
                <a:cs typeface="FreesiaUPC" pitchFamily="34" charset="-34"/>
              </a:rPr>
              <a:t>Using Linear Gradient Colors on the Canvas</a:t>
            </a:r>
          </a:p>
        </p:txBody>
      </p:sp>
      <p:pic>
        <p:nvPicPr>
          <p:cNvPr id="90115"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2775" y="2009775"/>
            <a:ext cx="8153400" cy="367665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612775" y="228600"/>
            <a:ext cx="8153400" cy="990600"/>
          </a:xfrm>
        </p:spPr>
        <p:txBody>
          <a:bodyPr/>
          <a:lstStyle/>
          <a:p>
            <a:r>
              <a:rPr lang="en-US" sz="4000" smtClean="0">
                <a:cs typeface="FreesiaUPC" pitchFamily="34" charset="-34"/>
              </a:rPr>
              <a:t>Using Linear Gradient Colors on the Canvas</a:t>
            </a:r>
          </a:p>
        </p:txBody>
      </p:sp>
      <p:pic>
        <p:nvPicPr>
          <p:cNvPr id="91139"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2775" y="1727200"/>
            <a:ext cx="8153400" cy="42418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612775" y="228600"/>
            <a:ext cx="8153400" cy="990600"/>
          </a:xfrm>
        </p:spPr>
        <p:txBody>
          <a:bodyPr/>
          <a:lstStyle/>
          <a:p>
            <a:r>
              <a:rPr lang="en-US" sz="4000" smtClean="0">
                <a:cs typeface="FreesiaUPC" pitchFamily="34" charset="-34"/>
              </a:rPr>
              <a:t>Using Linear Gradient Colors on the Canvas</a:t>
            </a:r>
          </a:p>
        </p:txBody>
      </p:sp>
      <p:pic>
        <p:nvPicPr>
          <p:cNvPr id="92163"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708025" y="1752600"/>
            <a:ext cx="7750175" cy="39624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612775" y="228600"/>
            <a:ext cx="8153400" cy="990600"/>
          </a:xfrm>
        </p:spPr>
        <p:txBody>
          <a:bodyPr/>
          <a:lstStyle/>
          <a:p>
            <a:r>
              <a:rPr lang="en-US" sz="4000" dirty="0" smtClean="0">
                <a:cs typeface="FreesiaUPC" pitchFamily="34" charset="-34"/>
              </a:rPr>
              <a:t>Using Linear Gradient Colors on the Canvas</a:t>
            </a:r>
          </a:p>
        </p:txBody>
      </p:sp>
      <p:pic>
        <p:nvPicPr>
          <p:cNvPr id="93187"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11238" y="1828800"/>
            <a:ext cx="7356475" cy="44958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612775" y="228600"/>
            <a:ext cx="8153400" cy="990600"/>
          </a:xfrm>
        </p:spPr>
        <p:txBody>
          <a:bodyPr/>
          <a:lstStyle/>
          <a:p>
            <a:r>
              <a:rPr lang="en-US" sz="4000" smtClean="0">
                <a:cs typeface="FreesiaUPC" pitchFamily="34" charset="-34"/>
              </a:rPr>
              <a:t>Using Radial Gradient Colors on the Canvas</a:t>
            </a:r>
          </a:p>
        </p:txBody>
      </p:sp>
      <p:sp>
        <p:nvSpPr>
          <p:cNvPr id="9421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An alternative to the linear gradient is the radial gradient. </a:t>
            </a:r>
          </a:p>
          <a:p>
            <a:r>
              <a:rPr lang="en-US" smtClean="0">
                <a:cs typeface="FreesiaUPC" pitchFamily="34" charset="-34"/>
              </a:rPr>
              <a:t>To create a gradient, you must first call createRadialGradient() and specify the absolute coordinates for where the first color begins (x0, y0), the radius outward as r0, and where the last color ends (x1, y1), plus its radius, r1:</a:t>
            </a:r>
          </a:p>
          <a:p>
            <a:endParaRPr lang="en-US" smtClean="0">
              <a:cs typeface="FreesiaUPC" pitchFamily="34" charset="-34"/>
            </a:endParaRPr>
          </a:p>
          <a:p>
            <a:r>
              <a:rPr lang="en-US" smtClean="0">
                <a:cs typeface="FreesiaUPC" pitchFamily="34" charset="-34"/>
              </a:rPr>
              <a:t>The gradient object created must then be assigned color-stop offsets.</a:t>
            </a:r>
          </a:p>
        </p:txBody>
      </p:sp>
      <p:pic>
        <p:nvPicPr>
          <p:cNvPr id="942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57600"/>
            <a:ext cx="8534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105400"/>
            <a:ext cx="65246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612775" y="228600"/>
            <a:ext cx="8153400" cy="990600"/>
          </a:xfrm>
        </p:spPr>
        <p:txBody>
          <a:bodyPr/>
          <a:lstStyle/>
          <a:p>
            <a:r>
              <a:rPr lang="en-US" sz="4000" smtClean="0">
                <a:cs typeface="FreesiaUPC" pitchFamily="34" charset="-34"/>
              </a:rPr>
              <a:t>Using Radial Gradient Colors on the Canvas</a:t>
            </a:r>
          </a:p>
        </p:txBody>
      </p:sp>
      <p:sp>
        <p:nvSpPr>
          <p:cNvPr id="9523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For each gradient.addColorStop() call, the offset variable must be a unique decimal number between 0 and 1. </a:t>
            </a:r>
          </a:p>
          <a:p>
            <a:r>
              <a:rPr lang="en-US" smtClean="0">
                <a:cs typeface="FreesiaUPC" pitchFamily="34" charset="-34"/>
              </a:rPr>
              <a:t>If offset is 0, its color is applied to the (x0, y0) point and everywhere before r0. </a:t>
            </a:r>
          </a:p>
          <a:p>
            <a:r>
              <a:rPr lang="en-US" smtClean="0">
                <a:cs typeface="FreesiaUPC" pitchFamily="34" charset="-34"/>
              </a:rPr>
              <a:t>If offset is 1, its color is applied to the (x1, y1) point and everywhere after r1. </a:t>
            </a:r>
          </a:p>
          <a:p>
            <a:r>
              <a:rPr lang="en-US" smtClean="0">
                <a:cs typeface="FreesiaUPC" pitchFamily="34" charset="-34"/>
              </a:rPr>
              <a:t>All color offsets in between will appear relationally between the two circles.</a:t>
            </a:r>
          </a:p>
          <a:p>
            <a:r>
              <a:rPr lang="en-US" smtClean="0">
                <a:cs typeface="FreesiaUPC" pitchFamily="34" charset="-34"/>
              </a:rPr>
              <a:t>Assign the gradient object to fillStyle or strokeStyle. </a:t>
            </a:r>
          </a:p>
          <a:p>
            <a:r>
              <a:rPr lang="en-US" smtClean="0">
                <a:cs typeface="FreesiaUPC" pitchFamily="34" charset="-34"/>
              </a:rPr>
              <a:t>This will draw it to the canvas when you use fill(), fillRect(), fillText(), stroke(), strokeRect(), or strokeText(). The gradient will remain active until fillStyle or strokeStyle are changed.</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612775" y="228600"/>
            <a:ext cx="8153400" cy="990600"/>
          </a:xfrm>
        </p:spPr>
        <p:txBody>
          <a:bodyPr/>
          <a:lstStyle/>
          <a:p>
            <a:r>
              <a:rPr lang="en-US" sz="4000" smtClean="0">
                <a:cs typeface="FreesiaUPC" pitchFamily="34" charset="-34"/>
              </a:rPr>
              <a:t>Using Radial Gradient Colors on the Canvas</a:t>
            </a:r>
          </a:p>
        </p:txBody>
      </p:sp>
      <p:pic>
        <p:nvPicPr>
          <p:cNvPr id="96259"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2775" y="1793875"/>
            <a:ext cx="8153400" cy="410845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612775" y="228600"/>
            <a:ext cx="8153400" cy="990600"/>
          </a:xfrm>
        </p:spPr>
        <p:txBody>
          <a:bodyPr/>
          <a:lstStyle/>
          <a:p>
            <a:r>
              <a:rPr lang="en-US" sz="4000" smtClean="0">
                <a:cs typeface="FreesiaUPC" pitchFamily="34" charset="-34"/>
              </a:rPr>
              <a:t>Using Radial Gradient Colors on the Canvas</a:t>
            </a:r>
          </a:p>
        </p:txBody>
      </p:sp>
      <p:pic>
        <p:nvPicPr>
          <p:cNvPr id="97283"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312863" y="1995488"/>
            <a:ext cx="6753225" cy="3705225"/>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612775" y="228600"/>
            <a:ext cx="8153400" cy="990600"/>
          </a:xfrm>
        </p:spPr>
        <p:txBody>
          <a:bodyPr/>
          <a:lstStyle/>
          <a:p>
            <a:r>
              <a:rPr lang="en-US" sz="4000" smtClean="0">
                <a:cs typeface="FreesiaUPC" pitchFamily="34" charset="-34"/>
              </a:rPr>
              <a:t>Using Radial Gradient Colors on the Canvas</a:t>
            </a:r>
          </a:p>
        </p:txBody>
      </p:sp>
      <p:pic>
        <p:nvPicPr>
          <p:cNvPr id="98307"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03300" y="1752600"/>
            <a:ext cx="7372350" cy="44958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612775" y="228600"/>
            <a:ext cx="8153400" cy="990600"/>
          </a:xfrm>
        </p:spPr>
        <p:txBody>
          <a:bodyPr/>
          <a:lstStyle/>
          <a:p>
            <a:r>
              <a:rPr lang="en-US" smtClean="0">
                <a:cs typeface="FreesiaUPC" pitchFamily="34" charset="-34"/>
              </a:rPr>
              <a:t>Draw an Image on the Canvas</a:t>
            </a:r>
          </a:p>
        </p:txBody>
      </p:sp>
      <p:sp>
        <p:nvSpPr>
          <p:cNvPr id="3" name="Content Placeholder 2"/>
          <p:cNvSpPr>
            <a:spLocks noGrp="1"/>
          </p:cNvSpPr>
          <p:nvPr>
            <p:ph sz="quarter" idx="1"/>
          </p:nvPr>
        </p:nvSpPr>
        <p:spPr>
          <a:xfrm>
            <a:off x="612775" y="1600200"/>
            <a:ext cx="8153400" cy="4495800"/>
          </a:xfrm>
        </p:spPr>
        <p:txBody>
          <a:bodyPr/>
          <a:lstStyle/>
          <a:p>
            <a:pPr>
              <a:defRPr/>
            </a:pPr>
            <a:r>
              <a:rPr lang="en-US" dirty="0"/>
              <a:t>You can draw an image onto any point in the canvas using </a:t>
            </a:r>
            <a:r>
              <a:rPr lang="en-US" dirty="0" err="1"/>
              <a:t>drawImage</a:t>
            </a:r>
            <a:r>
              <a:rPr lang="en-US" dirty="0"/>
              <a:t>(). </a:t>
            </a:r>
            <a:endParaRPr lang="en-US" dirty="0" smtClean="0"/>
          </a:p>
          <a:p>
            <a:pPr>
              <a:defRPr/>
            </a:pPr>
            <a:r>
              <a:rPr lang="en-US" dirty="0" smtClean="0"/>
              <a:t>This </a:t>
            </a:r>
            <a:r>
              <a:rPr lang="en-US" dirty="0"/>
              <a:t>provides a convenient way to import image files stored on your web server into the canvas</a:t>
            </a:r>
            <a:r>
              <a:rPr lang="en-US" dirty="0" smtClean="0"/>
              <a:t>:</a:t>
            </a:r>
          </a:p>
          <a:p>
            <a:pPr marL="0" indent="0">
              <a:buFont typeface="Wingdings" pitchFamily="2" charset="2"/>
              <a:buNone/>
              <a:defRPr/>
            </a:pPr>
            <a:endParaRPr lang="en-US" dirty="0" smtClean="0"/>
          </a:p>
          <a:p>
            <a:pPr>
              <a:defRPr/>
            </a:pPr>
            <a:endParaRPr lang="en-US" dirty="0" smtClean="0"/>
          </a:p>
          <a:p>
            <a:pPr>
              <a:defRPr/>
            </a:pPr>
            <a:r>
              <a:rPr lang="en-US" dirty="0" err="1" smtClean="0"/>
              <a:t>imageID</a:t>
            </a:r>
            <a:r>
              <a:rPr lang="en-US" dirty="0" smtClean="0"/>
              <a:t> </a:t>
            </a:r>
            <a:r>
              <a:rPr lang="en-US" dirty="0"/>
              <a:t>identifies for the image in HTML, as in </a:t>
            </a:r>
            <a:endParaRPr lang="en-US" dirty="0" smtClean="0"/>
          </a:p>
          <a:p>
            <a:pPr marL="0" indent="0">
              <a:buFont typeface="Wingdings" pitchFamily="2" charset="2"/>
              <a:buNone/>
              <a:defRPr/>
            </a:pPr>
            <a:r>
              <a:rPr lang="en-US" dirty="0"/>
              <a:t>	</a:t>
            </a:r>
            <a:r>
              <a:rPr lang="en-US" dirty="0" smtClean="0"/>
              <a:t>&lt;</a:t>
            </a:r>
            <a:r>
              <a:rPr lang="en-US" dirty="0" err="1"/>
              <a:t>img</a:t>
            </a:r>
            <a:r>
              <a:rPr lang="en-US" dirty="0"/>
              <a:t> </a:t>
            </a:r>
            <a:r>
              <a:rPr lang="en-US" dirty="0" err="1" smtClean="0"/>
              <a:t>src</a:t>
            </a:r>
            <a:r>
              <a:rPr lang="en-US" dirty="0" smtClean="0"/>
              <a:t>=“image.jpg” id=“</a:t>
            </a:r>
            <a:r>
              <a:rPr lang="en-US" dirty="0" err="1" smtClean="0"/>
              <a:t>imageID</a:t>
            </a:r>
            <a:r>
              <a:rPr lang="en-US" dirty="0" smtClean="0"/>
              <a:t>”&gt;. </a:t>
            </a:r>
          </a:p>
          <a:p>
            <a:pPr>
              <a:defRPr/>
            </a:pPr>
            <a:r>
              <a:rPr lang="en-US" dirty="0" err="1" smtClean="0"/>
              <a:t>drawImage</a:t>
            </a:r>
            <a:r>
              <a:rPr lang="en-US" dirty="0"/>
              <a:t>()’s </a:t>
            </a:r>
            <a:r>
              <a:rPr lang="en-US" dirty="0" err="1"/>
              <a:t>destX</a:t>
            </a:r>
            <a:r>
              <a:rPr lang="en-US" dirty="0"/>
              <a:t> and </a:t>
            </a:r>
            <a:r>
              <a:rPr lang="en-US" dirty="0" err="1"/>
              <a:t>destY</a:t>
            </a:r>
            <a:r>
              <a:rPr lang="en-US" dirty="0"/>
              <a:t> values indicate the point in the canvas where the image will appear.</a:t>
            </a:r>
          </a:p>
        </p:txBody>
      </p:sp>
      <p:pic>
        <p:nvPicPr>
          <p:cNvPr id="993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427413"/>
            <a:ext cx="588962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r>
              <a:rPr lang="en-US" smtClean="0">
                <a:cs typeface="FreesiaUPC" pitchFamily="34" charset="-34"/>
              </a:rPr>
              <a:t>The 2D Context API</a:t>
            </a:r>
          </a:p>
        </p:txBody>
      </p:sp>
      <p:sp>
        <p:nvSpPr>
          <p:cNvPr id="1741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When you run canvas.getContext(type), there is only one API currently available: 2d. </a:t>
            </a:r>
          </a:p>
          <a:p>
            <a:r>
              <a:rPr lang="en-US" smtClean="0">
                <a:cs typeface="FreesiaUPC" pitchFamily="34" charset="-34"/>
              </a:rPr>
              <a:t>This will enable you to access the canvas element’s pixels as a two-dimensional drawing plane.</a:t>
            </a:r>
          </a:p>
          <a:p>
            <a:r>
              <a:rPr lang="en-US" smtClean="0">
                <a:cs typeface="FreesiaUPC" pitchFamily="34" charset="-34"/>
              </a:rPr>
              <a:t>There are two main drawing processes available in the Canvas API: stroke and fill. </a:t>
            </a:r>
          </a:p>
          <a:p>
            <a:pPr lvl="1"/>
            <a:r>
              <a:rPr lang="en-US" smtClean="0">
                <a:cs typeface="FreesiaUPC" pitchFamily="34" charset="-34"/>
              </a:rPr>
              <a:t>A stroke involves drawing a line or a border with a specific thickness and color along a path, shape, or text. </a:t>
            </a:r>
          </a:p>
          <a:p>
            <a:pPr lvl="1"/>
            <a:r>
              <a:rPr lang="en-US" smtClean="0">
                <a:cs typeface="FreesiaUPC" pitchFamily="34" charset="-34"/>
              </a:rPr>
              <a:t>A fill involves flooding the area within a closed shape or text with a color. </a:t>
            </a:r>
          </a:p>
          <a:p>
            <a:r>
              <a:rPr lang="en-US" smtClean="0">
                <a:cs typeface="FreesiaUPC" pitchFamily="34" charset="-34"/>
              </a:rPr>
              <a:t>The color that can be used for either process can be a solid color, a linear gradient, a radial gradient, or an image pattern.</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612775" y="228600"/>
            <a:ext cx="8153400" cy="990600"/>
          </a:xfrm>
        </p:spPr>
        <p:txBody>
          <a:bodyPr/>
          <a:lstStyle/>
          <a:p>
            <a:r>
              <a:rPr lang="en-US" smtClean="0">
                <a:cs typeface="FreesiaUPC" pitchFamily="34" charset="-34"/>
              </a:rPr>
              <a:t>Draw an Image on the Canvas</a:t>
            </a:r>
          </a:p>
        </p:txBody>
      </p:sp>
      <p:sp>
        <p:nvSpPr>
          <p:cNvPr id="10035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Alternatively, if the image resource is not available as an HTML img element, you may download it dynamically using a new Image() object’s src attribute. </a:t>
            </a:r>
          </a:p>
          <a:p>
            <a:r>
              <a:rPr lang="en-US" smtClean="0">
                <a:cs typeface="FreesiaUPC" pitchFamily="34" charset="-34"/>
              </a:rPr>
              <a:t>This requires you to listen for the object’s load event, which tells you the resource has been downloaded and can be displayed:</a:t>
            </a:r>
          </a:p>
        </p:txBody>
      </p:sp>
      <p:pic>
        <p:nvPicPr>
          <p:cNvPr id="1003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810000"/>
            <a:ext cx="50704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612775" y="228600"/>
            <a:ext cx="8153400" cy="990600"/>
          </a:xfrm>
        </p:spPr>
        <p:txBody>
          <a:bodyPr/>
          <a:lstStyle/>
          <a:p>
            <a:r>
              <a:rPr lang="en-US" smtClean="0">
                <a:cs typeface="FreesiaUPC" pitchFamily="34" charset="-34"/>
              </a:rPr>
              <a:t>Draw an Image on the Canvas</a:t>
            </a:r>
          </a:p>
        </p:txBody>
      </p:sp>
      <p:sp>
        <p:nvSpPr>
          <p:cNvPr id="101379"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If, after the canvas initially draws the image, you happen to reassign image.src to a new file, the image.onload function expression will run again and draw the new image. </a:t>
            </a:r>
          </a:p>
          <a:p>
            <a:r>
              <a:rPr lang="en-US" smtClean="0">
                <a:cs typeface="FreesiaUPC" pitchFamily="34" charset="-34"/>
              </a:rPr>
              <a:t>This will overwrite the existing image; however, if the new image is a smaller size, parts of the older image will remain visible. If this proves to be a problem, you can call clearRect() with the previous image’s dimensions before drawImage().</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612775" y="228600"/>
            <a:ext cx="8153400" cy="990600"/>
          </a:xfrm>
        </p:spPr>
        <p:txBody>
          <a:bodyPr/>
          <a:lstStyle/>
          <a:p>
            <a:r>
              <a:rPr lang="en-US" smtClean="0">
                <a:cs typeface="FreesiaUPC" pitchFamily="34" charset="-34"/>
              </a:rPr>
              <a:t>Draw an Image on the Canvas</a:t>
            </a:r>
          </a:p>
        </p:txBody>
      </p:sp>
      <p:pic>
        <p:nvPicPr>
          <p:cNvPr id="102403"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344613" y="1600200"/>
            <a:ext cx="6503987" cy="51054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612775" y="228600"/>
            <a:ext cx="8153400" cy="990600"/>
          </a:xfrm>
        </p:spPr>
        <p:txBody>
          <a:bodyPr/>
          <a:lstStyle/>
          <a:p>
            <a:r>
              <a:rPr lang="en-US" smtClean="0">
                <a:cs typeface="FreesiaUPC" pitchFamily="34" charset="-34"/>
              </a:rPr>
              <a:t>Draw an Image on the Canvas</a:t>
            </a:r>
          </a:p>
        </p:txBody>
      </p:sp>
      <p:pic>
        <p:nvPicPr>
          <p:cNvPr id="103427"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90600" y="1752600"/>
            <a:ext cx="7412038" cy="44958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612775" y="228600"/>
            <a:ext cx="8153400" cy="990600"/>
          </a:xfrm>
        </p:spPr>
        <p:txBody>
          <a:bodyPr/>
          <a:lstStyle/>
          <a:p>
            <a:r>
              <a:rPr lang="en-US" smtClean="0">
                <a:cs typeface="FreesiaUPC" pitchFamily="34" charset="-34"/>
              </a:rPr>
              <a:t>Scale a Canvas Image</a:t>
            </a:r>
          </a:p>
        </p:txBody>
      </p:sp>
      <p:sp>
        <p:nvSpPr>
          <p:cNvPr id="10445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You can scale an image before drawing it into the canvas using specify two more parameters to the drawImage() method, a destination width and height:</a:t>
            </a:r>
          </a:p>
          <a:p>
            <a:endParaRPr lang="en-US" smtClean="0">
              <a:cs typeface="FreesiaUPC" pitchFamily="34" charset="-34"/>
            </a:endParaRPr>
          </a:p>
          <a:p>
            <a:r>
              <a:rPr lang="en-US" smtClean="0">
                <a:cs typeface="FreesiaUPC" pitchFamily="34" charset="-34"/>
              </a:rPr>
              <a:t>destX, destY, destW, and destH specify the destination region of the canvas you are copying to. </a:t>
            </a:r>
          </a:p>
          <a:p>
            <a:r>
              <a:rPr lang="en-US" smtClean="0">
                <a:cs typeface="FreesiaUPC" pitchFamily="34" charset="-34"/>
              </a:rPr>
              <a:t>If destW and destH do not match the image’s original width and height, it will be scaled when drawn onto the canvas.</a:t>
            </a:r>
          </a:p>
          <a:p>
            <a:endParaRPr lang="en-US" smtClean="0">
              <a:cs typeface="FreesiaUPC" pitchFamily="34" charset="-34"/>
            </a:endParaRPr>
          </a:p>
        </p:txBody>
      </p:sp>
      <p:pic>
        <p:nvPicPr>
          <p:cNvPr id="10445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867025"/>
            <a:ext cx="7315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612775" y="228600"/>
            <a:ext cx="8153400" cy="990600"/>
          </a:xfrm>
        </p:spPr>
        <p:txBody>
          <a:bodyPr/>
          <a:lstStyle/>
          <a:p>
            <a:r>
              <a:rPr lang="en-US" smtClean="0">
                <a:cs typeface="FreesiaUPC" pitchFamily="34" charset="-34"/>
              </a:rPr>
              <a:t>Scale a Canvas Image</a:t>
            </a:r>
          </a:p>
        </p:txBody>
      </p:sp>
      <p:pic>
        <p:nvPicPr>
          <p:cNvPr id="105475"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308100" y="1600200"/>
            <a:ext cx="6762750" cy="44958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612775" y="228600"/>
            <a:ext cx="8153400" cy="990600"/>
          </a:xfrm>
        </p:spPr>
        <p:txBody>
          <a:bodyPr/>
          <a:lstStyle/>
          <a:p>
            <a:r>
              <a:rPr lang="en-US" smtClean="0">
                <a:cs typeface="FreesiaUPC" pitchFamily="34" charset="-34"/>
              </a:rPr>
              <a:t>Scale a Canvas Image</a:t>
            </a:r>
          </a:p>
        </p:txBody>
      </p:sp>
      <p:pic>
        <p:nvPicPr>
          <p:cNvPr id="106499"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2775" y="2084388"/>
            <a:ext cx="8153400" cy="3527425"/>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612775" y="228600"/>
            <a:ext cx="8153400" cy="990600"/>
          </a:xfrm>
        </p:spPr>
        <p:txBody>
          <a:bodyPr/>
          <a:lstStyle/>
          <a:p>
            <a:r>
              <a:rPr lang="en-US" smtClean="0">
                <a:cs typeface="FreesiaUPC" pitchFamily="34" charset="-34"/>
              </a:rPr>
              <a:t>Scale a Canvas Image</a:t>
            </a:r>
          </a:p>
        </p:txBody>
      </p:sp>
      <p:sp>
        <p:nvSpPr>
          <p:cNvPr id="107523"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image’s aspect ratio cannot be locked by drawImage(). </a:t>
            </a:r>
          </a:p>
          <a:p>
            <a:r>
              <a:rPr lang="en-US" smtClean="0">
                <a:cs typeface="FreesiaUPC" pitchFamily="34" charset="-34"/>
              </a:rPr>
              <a:t>So if you want to maintain the height and width aspect while scaling, you will have to cross-multiply using one destination dimension and the image’s original dimensions. </a:t>
            </a:r>
          </a:p>
          <a:p>
            <a:r>
              <a:rPr lang="en-US" smtClean="0">
                <a:cs typeface="FreesiaUPC" pitchFamily="34" charset="-34"/>
              </a:rPr>
              <a:t>This will return the opposite destination dimension at the same aspect ratio.</a:t>
            </a:r>
          </a:p>
          <a:p>
            <a:r>
              <a:rPr lang="en-US" smtClean="0">
                <a:cs typeface="FreesiaUPC" pitchFamily="34" charset="-34"/>
              </a:rPr>
              <a:t>For example</a:t>
            </a:r>
          </a:p>
          <a:p>
            <a:pPr lvl="1"/>
            <a:r>
              <a:rPr lang="en-US" smtClean="0">
                <a:cs typeface="FreesiaUPC" pitchFamily="34" charset="-34"/>
              </a:rPr>
              <a:t>destW = 360;</a:t>
            </a:r>
          </a:p>
          <a:p>
            <a:pPr lvl="1"/>
            <a:r>
              <a:rPr lang="en-US" smtClean="0">
                <a:cs typeface="FreesiaUPC" pitchFamily="34" charset="-34"/>
              </a:rPr>
              <a:t>destH = image.height * destW / image.width;</a:t>
            </a:r>
          </a:p>
          <a:p>
            <a:r>
              <a:rPr lang="en-US" smtClean="0">
                <a:cs typeface="FreesiaUPC" pitchFamily="34" charset="-34"/>
              </a:rPr>
              <a:t>If the original image is 600 x 400 and destW must equal 360, the destH calculation will yield 240. </a:t>
            </a:r>
          </a:p>
          <a:p>
            <a:r>
              <a:rPr lang="en-US" smtClean="0">
                <a:cs typeface="FreesiaUPC" pitchFamily="34" charset="-34"/>
              </a:rPr>
              <a:t>Now you can run drawImage() and maintain the aspect ratio.</a:t>
            </a:r>
          </a:p>
          <a:p>
            <a:pPr lvl="1"/>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612775" y="228600"/>
            <a:ext cx="8153400" cy="990600"/>
          </a:xfrm>
        </p:spPr>
        <p:txBody>
          <a:bodyPr/>
          <a:lstStyle/>
          <a:p>
            <a:r>
              <a:rPr lang="en-US" smtClean="0">
                <a:cs typeface="FreesiaUPC" pitchFamily="34" charset="-34"/>
              </a:rPr>
              <a:t>Scale a Canvas Image</a:t>
            </a:r>
          </a:p>
        </p:txBody>
      </p:sp>
      <p:pic>
        <p:nvPicPr>
          <p:cNvPr id="108547"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90600" y="1600200"/>
            <a:ext cx="7431088" cy="50292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612775" y="228600"/>
            <a:ext cx="8153400" cy="990600"/>
          </a:xfrm>
        </p:spPr>
        <p:txBody>
          <a:bodyPr/>
          <a:lstStyle/>
          <a:p>
            <a:r>
              <a:rPr lang="en-US" smtClean="0">
                <a:cs typeface="FreesiaUPC" pitchFamily="34" charset="-34"/>
              </a:rPr>
              <a:t>Scale a Canvas Image</a:t>
            </a:r>
          </a:p>
        </p:txBody>
      </p:sp>
      <p:pic>
        <p:nvPicPr>
          <p:cNvPr id="109571"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2775" y="2092325"/>
            <a:ext cx="8153400" cy="351155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5252</TotalTime>
  <Words>7295</Words>
  <Application>Microsoft Office PowerPoint</Application>
  <PresentationFormat>On-screen Show (4:3)</PresentationFormat>
  <Paragraphs>537</Paragraphs>
  <Slides>159</Slides>
  <Notes>3</Notes>
  <HiddenSlides>0</HiddenSlides>
  <MMClips>0</MMClips>
  <ScaleCrop>false</ScaleCrop>
  <HeadingPairs>
    <vt:vector size="4" baseType="variant">
      <vt:variant>
        <vt:lpstr>Theme</vt:lpstr>
      </vt:variant>
      <vt:variant>
        <vt:i4>1</vt:i4>
      </vt:variant>
      <vt:variant>
        <vt:lpstr>Slide Titles</vt:lpstr>
      </vt:variant>
      <vt:variant>
        <vt:i4>159</vt:i4>
      </vt:variant>
    </vt:vector>
  </HeadingPairs>
  <TitlesOfParts>
    <vt:vector size="160" baseType="lpstr">
      <vt:lpstr>Median</vt:lpstr>
      <vt:lpstr>Introduction to HTML5</vt:lpstr>
      <vt:lpstr>Introducing the HTML5 Canvas</vt:lpstr>
      <vt:lpstr>Browser Support</vt:lpstr>
      <vt:lpstr>The Canvas API</vt:lpstr>
      <vt:lpstr>The Canvas API</vt:lpstr>
      <vt:lpstr>JavaScript Initialization</vt:lpstr>
      <vt:lpstr>JavaScript Initialization</vt:lpstr>
      <vt:lpstr>JavaScript Initialization</vt:lpstr>
      <vt:lpstr>The 2D Context API</vt:lpstr>
      <vt:lpstr>The 2D Context API</vt:lpstr>
      <vt:lpstr>The 2D Context API</vt:lpstr>
      <vt:lpstr>Context State</vt:lpstr>
      <vt:lpstr>Context Methods</vt:lpstr>
      <vt:lpstr>Context Global Attributes</vt:lpstr>
      <vt:lpstr>Plane Transformations</vt:lpstr>
      <vt:lpstr>Drawing Shapes</vt:lpstr>
      <vt:lpstr>Drawing Paths</vt:lpstr>
      <vt:lpstr>Drawing Paths Methods</vt:lpstr>
      <vt:lpstr>Drawing Paths Methods</vt:lpstr>
      <vt:lpstr>Drawing Paths Methods</vt:lpstr>
      <vt:lpstr>Drawing Paths Methods</vt:lpstr>
      <vt:lpstr>Drawing Paths Attributes</vt:lpstr>
      <vt:lpstr>Text Drawing Methods</vt:lpstr>
      <vt:lpstr>Text Drawing Attributes</vt:lpstr>
      <vt:lpstr>Text Drawing Attributes</vt:lpstr>
      <vt:lpstr>Direct Pixel Manipulation Methods</vt:lpstr>
      <vt:lpstr>Direct Pixel Manipulation Methods</vt:lpstr>
      <vt:lpstr>Direct Pixel Manipulation Attributes</vt:lpstr>
      <vt:lpstr>Color and Style Methods</vt:lpstr>
      <vt:lpstr>Color and Style Methods</vt:lpstr>
      <vt:lpstr>Color and Style Methods</vt:lpstr>
      <vt:lpstr>Fill Attributes</vt:lpstr>
      <vt:lpstr>Stroke Attributes</vt:lpstr>
      <vt:lpstr>Declare a Canvas Element</vt:lpstr>
      <vt:lpstr>Declare a Canvas Element</vt:lpstr>
      <vt:lpstr>Declare a Canvas Element</vt:lpstr>
      <vt:lpstr>Declare a Canvas Element</vt:lpstr>
      <vt:lpstr>Declare a Canvas Element</vt:lpstr>
      <vt:lpstr>Draw Rectangles on the Canvas</vt:lpstr>
      <vt:lpstr>Draw Rectangles on the Canvas</vt:lpstr>
      <vt:lpstr>Draw Rectangles on the Canvas</vt:lpstr>
      <vt:lpstr>Draw Rectangles on the Canvas</vt:lpstr>
      <vt:lpstr>Draw Rectangles on the Canvas</vt:lpstr>
      <vt:lpstr>Draw Rectangles on the Canvas</vt:lpstr>
      <vt:lpstr>Draw Rectangles on the Canvas</vt:lpstr>
      <vt:lpstr>Draw Rectangles on the Canvas</vt:lpstr>
      <vt:lpstr>Draw Rectangles on the Canvas</vt:lpstr>
      <vt:lpstr>Draw Rectangles on the Canvas</vt:lpstr>
      <vt:lpstr>Draw Rectangles on the Canvas</vt:lpstr>
      <vt:lpstr>Draw Paths on the Canvas</vt:lpstr>
      <vt:lpstr>Draw Paths on the Canvas</vt:lpstr>
      <vt:lpstr>Draw Paths on the Canvas</vt:lpstr>
      <vt:lpstr>Draw Paths on the Canvas</vt:lpstr>
      <vt:lpstr>Draw Paths on the Canvas</vt:lpstr>
      <vt:lpstr>Draw Paths on the Canvas</vt:lpstr>
      <vt:lpstr>Draw Paths on the Canvas</vt:lpstr>
      <vt:lpstr>Draw Paths on the Canvas</vt:lpstr>
      <vt:lpstr>Draw Paths on the Canvas</vt:lpstr>
      <vt:lpstr>Draw Paths on the Canvas</vt:lpstr>
      <vt:lpstr>Draw Paths on the Canvas</vt:lpstr>
      <vt:lpstr>Draw Text on the Canvas</vt:lpstr>
      <vt:lpstr>Draw Text on the Canvas</vt:lpstr>
      <vt:lpstr>Draw Text on the Canvas</vt:lpstr>
      <vt:lpstr>Draw Text on the Canvas</vt:lpstr>
      <vt:lpstr>Draw Text on the Canvas</vt:lpstr>
      <vt:lpstr>Draw Text on the Canvas</vt:lpstr>
      <vt:lpstr>Draw Text on the Canvas</vt:lpstr>
      <vt:lpstr>Draw Text on the Canvas</vt:lpstr>
      <vt:lpstr>Draw Text on the Canvas</vt:lpstr>
      <vt:lpstr>Using Solid Color on the Canvas</vt:lpstr>
      <vt:lpstr>Using Solid Color on the Canvas</vt:lpstr>
      <vt:lpstr>Using Solid Color on the Canvas</vt:lpstr>
      <vt:lpstr>Using Solid Color on the Canvas</vt:lpstr>
      <vt:lpstr>Using Solid Color on the Canvas</vt:lpstr>
      <vt:lpstr>Using Solid Color on the Canvas</vt:lpstr>
      <vt:lpstr>Using Solid Color on the Canvas</vt:lpstr>
      <vt:lpstr>Using Linear Gradient Colors on the Canvas</vt:lpstr>
      <vt:lpstr>Using Linear Gradient Colors on the Canvas</vt:lpstr>
      <vt:lpstr>Using Linear Gradient Colors on the Canvas</vt:lpstr>
      <vt:lpstr>Using Linear Gradient Colors on the Canvas</vt:lpstr>
      <vt:lpstr>Using Linear Gradient Colors on the Canvas</vt:lpstr>
      <vt:lpstr>Using Linear Gradient Colors on the Canvas</vt:lpstr>
      <vt:lpstr>Using Linear Gradient Colors on the Canvas</vt:lpstr>
      <vt:lpstr>Using Radial Gradient Colors on the Canvas</vt:lpstr>
      <vt:lpstr>Using Radial Gradient Colors on the Canvas</vt:lpstr>
      <vt:lpstr>Using Radial Gradient Colors on the Canvas</vt:lpstr>
      <vt:lpstr>Using Radial Gradient Colors on the Canvas</vt:lpstr>
      <vt:lpstr>Using Radial Gradient Colors on the Canvas</vt:lpstr>
      <vt:lpstr>Draw an Image on the Canvas</vt:lpstr>
      <vt:lpstr>Draw an Image on the Canvas</vt:lpstr>
      <vt:lpstr>Draw an Image on the Canvas</vt:lpstr>
      <vt:lpstr>Draw an Image on the Canvas</vt:lpstr>
      <vt:lpstr>Draw an Image on the Canvas</vt:lpstr>
      <vt:lpstr>Scale a Canvas Image</vt:lpstr>
      <vt:lpstr>Scale a Canvas Image</vt:lpstr>
      <vt:lpstr>Scale a Canvas Image</vt:lpstr>
      <vt:lpstr>Scale a Canvas Image</vt:lpstr>
      <vt:lpstr>Scale a Canvas Image</vt:lpstr>
      <vt:lpstr>Scale a Canvas Image</vt:lpstr>
      <vt:lpstr>Crop a Canvas Image</vt:lpstr>
      <vt:lpstr>Crop a Canvas Image</vt:lpstr>
      <vt:lpstr>Crop a Canvas Image</vt:lpstr>
      <vt:lpstr>Crop a Canvas Image</vt:lpstr>
      <vt:lpstr>Crop a Canvas Image</vt:lpstr>
      <vt:lpstr>Crop a Canvas Image</vt:lpstr>
      <vt:lpstr>Query Individual Canvas Pixels</vt:lpstr>
      <vt:lpstr>Query Individual Canvas Pixels</vt:lpstr>
      <vt:lpstr>Query Individual Canvas Pixels</vt:lpstr>
      <vt:lpstr>Query Individual Canvas Pixels</vt:lpstr>
      <vt:lpstr>Query Individual Canvas Pixels</vt:lpstr>
      <vt:lpstr>Query Individual Canvas Pixels</vt:lpstr>
      <vt:lpstr>Query Individual Canvas Pixels</vt:lpstr>
      <vt:lpstr>Query Individual Canvas Pixels</vt:lpstr>
      <vt:lpstr>Query Individual Canvas Pixels</vt:lpstr>
      <vt:lpstr>Query Individual Canvas Pixels</vt:lpstr>
      <vt:lpstr>Query Individual Canvas Pixels</vt:lpstr>
      <vt:lpstr>Query Individual Canvas Pixels</vt:lpstr>
      <vt:lpstr>Track Mouse Activity on the Canvas</vt:lpstr>
      <vt:lpstr>Track Mouse Activity on the Canvas</vt:lpstr>
      <vt:lpstr>Track Mouse Activity on the Canvas</vt:lpstr>
      <vt:lpstr>Track Mouse Activity on the Canvas</vt:lpstr>
      <vt:lpstr>Track Mouse Activity on the Canvas</vt:lpstr>
      <vt:lpstr>Track Mouse Activity on the Canvas</vt:lpstr>
      <vt:lpstr>Track Mouse Activity on the Canvas</vt:lpstr>
      <vt:lpstr>Track Mouse Activity on the Canvas</vt:lpstr>
      <vt:lpstr>Track Mouse Activity on the Canvas</vt:lpstr>
      <vt:lpstr>Track Mouse Activity on the Canvas</vt:lpstr>
      <vt:lpstr>Track Mouse Activity on the Canvas</vt:lpstr>
      <vt:lpstr>Track Mouse Activity on the Canvas</vt:lpstr>
      <vt:lpstr>Track Mouse Activity on the Canvas</vt:lpstr>
      <vt:lpstr>Track Mouse Activity on the Canvas</vt:lpstr>
      <vt:lpstr>Translate the X- and Y-Axes</vt:lpstr>
      <vt:lpstr>Translate the X- and Y-Axes</vt:lpstr>
      <vt:lpstr>Translate the X- and Y-Axes</vt:lpstr>
      <vt:lpstr>Translate the X- and Y-Axes</vt:lpstr>
      <vt:lpstr>Translate the X- and Y-Axes</vt:lpstr>
      <vt:lpstr>Translate the X- and Y-Axes</vt:lpstr>
      <vt:lpstr>Translate the X- and Y-Axes</vt:lpstr>
      <vt:lpstr>Translate the X- and Y-Axes</vt:lpstr>
      <vt:lpstr>Rotate the X- and Y-Axes</vt:lpstr>
      <vt:lpstr>Rotate the X- and Y-Axes</vt:lpstr>
      <vt:lpstr>Rotate the X- and Y-Axes</vt:lpstr>
      <vt:lpstr>Rotate the X- and Y-Axes</vt:lpstr>
      <vt:lpstr>Rotate the X- and Y-Axes</vt:lpstr>
      <vt:lpstr>Create Animations on the Canvas</vt:lpstr>
      <vt:lpstr>Create Animations on the Canvas</vt:lpstr>
      <vt:lpstr>Create Animations on the Canvas</vt:lpstr>
      <vt:lpstr>Create Animations on the Canvas</vt:lpstr>
      <vt:lpstr>Create Animations on the Canvas</vt:lpstr>
      <vt:lpstr>Create Animations on the Canvas</vt:lpstr>
      <vt:lpstr>Create Animations on the Canvas</vt:lpstr>
      <vt:lpstr>Create Animations on the Canvas</vt:lpstr>
      <vt:lpstr>Create Animations on the Canvas</vt:lpstr>
      <vt:lpstr>Create Animations on the Canvas</vt:lpstr>
      <vt:lpstr>Create Animations on the Canvas</vt:lpstr>
      <vt:lpstr>Create Animations on the Canvas</vt:lpstr>
      <vt:lpstr>Create Animations on the Canvas</vt:lpstr>
      <vt:lpstr>Create Animations on the Canvas</vt:lpstr>
      <vt:lpstr>Create Animations on the Canvas</vt:lpstr>
    </vt:vector>
  </TitlesOfParts>
  <Company>sKz Community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Application Development</dc:title>
  <dc:creator>sKzXP</dc:creator>
  <cp:lastModifiedBy>Windows User</cp:lastModifiedBy>
  <cp:revision>710</cp:revision>
  <dcterms:created xsi:type="dcterms:W3CDTF">2011-08-02T15:46:07Z</dcterms:created>
  <dcterms:modified xsi:type="dcterms:W3CDTF">2012-07-18T09:32:00Z</dcterms:modified>
</cp:coreProperties>
</file>