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8" r:id="rId43"/>
    <p:sldId id="299" r:id="rId44"/>
    <p:sldId id="297" r:id="rId45"/>
    <p:sldId id="300" r:id="rId46"/>
    <p:sldId id="301" r:id="rId47"/>
    <p:sldId id="302" r:id="rId48"/>
    <p:sldId id="303" r:id="rId49"/>
    <p:sldId id="304" r:id="rId50"/>
    <p:sldId id="305" r:id="rId51"/>
    <p:sldId id="307" r:id="rId52"/>
    <p:sldId id="308" r:id="rId53"/>
    <p:sldId id="309" r:id="rId54"/>
    <p:sldId id="310" r:id="rId55"/>
  </p:sldIdLst>
  <p:sldSz cx="9144000" cy="6858000" type="screen4x3"/>
  <p:notesSz cx="6858000" cy="9144000"/>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Angsana New" pitchFamily="18" charset="-34"/>
      </a:defRPr>
    </a:lvl1pPr>
    <a:lvl2pPr marL="457200" algn="l" rtl="0" fontAlgn="base">
      <a:spcBef>
        <a:spcPct val="0"/>
      </a:spcBef>
      <a:spcAft>
        <a:spcPct val="0"/>
      </a:spcAft>
      <a:defRPr sz="2800" kern="1200">
        <a:solidFill>
          <a:schemeClr val="tx1"/>
        </a:solidFill>
        <a:latin typeface="Arial" pitchFamily="34" charset="0"/>
        <a:ea typeface="+mn-ea"/>
        <a:cs typeface="Angsana New" pitchFamily="18" charset="-34"/>
      </a:defRPr>
    </a:lvl2pPr>
    <a:lvl3pPr marL="914400" algn="l" rtl="0" fontAlgn="base">
      <a:spcBef>
        <a:spcPct val="0"/>
      </a:spcBef>
      <a:spcAft>
        <a:spcPct val="0"/>
      </a:spcAft>
      <a:defRPr sz="2800" kern="1200">
        <a:solidFill>
          <a:schemeClr val="tx1"/>
        </a:solidFill>
        <a:latin typeface="Arial" pitchFamily="34" charset="0"/>
        <a:ea typeface="+mn-ea"/>
        <a:cs typeface="Angsana New" pitchFamily="18" charset="-34"/>
      </a:defRPr>
    </a:lvl3pPr>
    <a:lvl4pPr marL="1371600" algn="l" rtl="0" fontAlgn="base">
      <a:spcBef>
        <a:spcPct val="0"/>
      </a:spcBef>
      <a:spcAft>
        <a:spcPct val="0"/>
      </a:spcAft>
      <a:defRPr sz="2800" kern="1200">
        <a:solidFill>
          <a:schemeClr val="tx1"/>
        </a:solidFill>
        <a:latin typeface="Arial" pitchFamily="34" charset="0"/>
        <a:ea typeface="+mn-ea"/>
        <a:cs typeface="Angsana New" pitchFamily="18" charset="-34"/>
      </a:defRPr>
    </a:lvl4pPr>
    <a:lvl5pPr marL="1828800" algn="l" rtl="0" fontAlgn="base">
      <a:spcBef>
        <a:spcPct val="0"/>
      </a:spcBef>
      <a:spcAft>
        <a:spcPct val="0"/>
      </a:spcAft>
      <a:defRPr sz="2800" kern="1200">
        <a:solidFill>
          <a:schemeClr val="tx1"/>
        </a:solidFill>
        <a:latin typeface="Arial" pitchFamily="34" charset="0"/>
        <a:ea typeface="+mn-ea"/>
        <a:cs typeface="Angsana New" pitchFamily="18" charset="-34"/>
      </a:defRPr>
    </a:lvl5pPr>
    <a:lvl6pPr marL="2286000" algn="l" defTabSz="914400" rtl="0" eaLnBrk="1" latinLnBrk="0" hangingPunct="1">
      <a:defRPr sz="2800" kern="1200">
        <a:solidFill>
          <a:schemeClr val="tx1"/>
        </a:solidFill>
        <a:latin typeface="Arial" pitchFamily="34" charset="0"/>
        <a:ea typeface="+mn-ea"/>
        <a:cs typeface="Angsana New" pitchFamily="18" charset="-34"/>
      </a:defRPr>
    </a:lvl6pPr>
    <a:lvl7pPr marL="2743200" algn="l" defTabSz="914400" rtl="0" eaLnBrk="1" latinLnBrk="0" hangingPunct="1">
      <a:defRPr sz="2800" kern="1200">
        <a:solidFill>
          <a:schemeClr val="tx1"/>
        </a:solidFill>
        <a:latin typeface="Arial" pitchFamily="34" charset="0"/>
        <a:ea typeface="+mn-ea"/>
        <a:cs typeface="Angsana New" pitchFamily="18" charset="-34"/>
      </a:defRPr>
    </a:lvl7pPr>
    <a:lvl8pPr marL="3200400" algn="l" defTabSz="914400" rtl="0" eaLnBrk="1" latinLnBrk="0" hangingPunct="1">
      <a:defRPr sz="2800" kern="1200">
        <a:solidFill>
          <a:schemeClr val="tx1"/>
        </a:solidFill>
        <a:latin typeface="Arial" pitchFamily="34" charset="0"/>
        <a:ea typeface="+mn-ea"/>
        <a:cs typeface="Angsana New" pitchFamily="18" charset="-34"/>
      </a:defRPr>
    </a:lvl8pPr>
    <a:lvl9pPr marL="3657600" algn="l" defTabSz="914400" rtl="0" eaLnBrk="1" latinLnBrk="0" hangingPunct="1">
      <a:defRPr sz="2800" kern="1200">
        <a:solidFill>
          <a:schemeClr val="tx1"/>
        </a:solidFill>
        <a:latin typeface="Arial"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67" autoAdjust="0"/>
  </p:normalViewPr>
  <p:slideViewPr>
    <p:cSldViewPr showGuides="1">
      <p:cViewPr varScale="1">
        <p:scale>
          <a:sx n="59" d="100"/>
          <a:sy n="59" d="100"/>
        </p:scale>
        <p:origin x="-15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42BD926-F5BE-46D9-91CB-4A8D981C6763}" type="datetimeFigureOut">
              <a:rPr lang="en-US"/>
              <a:pPr>
                <a:defRPr/>
              </a:pPr>
              <a:t>7/13/2012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D0D2BCFE-990A-4626-B438-ABA2FB83A58C}" type="slidenum">
              <a:rPr lang="en-US"/>
              <a:pPr>
                <a:defRPr/>
              </a:pPr>
              <a:t>‹#›</a:t>
            </a:fld>
            <a:endParaRPr lang="en-US"/>
          </a:p>
        </p:txBody>
      </p:sp>
    </p:spTree>
    <p:extLst>
      <p:ext uri="{BB962C8B-B14F-4D97-AF65-F5344CB8AC3E}">
        <p14:creationId xmlns:p14="http://schemas.microsoft.com/office/powerpoint/2010/main" val="3618109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&lt;h3&gt;Number Input Type&lt;/h3&gt;</a:t>
            </a:r>
          </a:p>
          <a:p>
            <a:r>
              <a:rPr lang="en-US" dirty="0" smtClean="0"/>
              <a:t>	&lt;form&gt;</a:t>
            </a:r>
          </a:p>
          <a:p>
            <a:r>
              <a:rPr lang="en-US" dirty="0" smtClean="0"/>
              <a:t>		Number: &lt;input type="number" name="number-field" value="5" min="0" max="100" step="5"&gt;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4</a:t>
            </a:fld>
            <a:endParaRPr lang="en-US"/>
          </a:p>
        </p:txBody>
      </p:sp>
    </p:spTree>
    <p:extLst>
      <p:ext uri="{BB962C8B-B14F-4D97-AF65-F5344CB8AC3E}">
        <p14:creationId xmlns:p14="http://schemas.microsoft.com/office/powerpoint/2010/main" val="1209045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&lt;h3&gt;Disable Auto-Completion&lt;/h3&gt;</a:t>
            </a:r>
          </a:p>
          <a:p>
            <a:r>
              <a:rPr lang="en-US" dirty="0" smtClean="0"/>
              <a:t>	&lt;form&gt;</a:t>
            </a:r>
          </a:p>
          <a:p>
            <a:r>
              <a:rPr lang="en-US" dirty="0" smtClean="0"/>
              <a:t>		Input 1: &lt;input type="text" name="text-field1" /&gt; &lt;</a:t>
            </a:r>
            <a:r>
              <a:rPr lang="en-US" dirty="0" err="1" smtClean="0"/>
              <a:t>br</a:t>
            </a:r>
            <a:r>
              <a:rPr lang="en-US" dirty="0" smtClean="0"/>
              <a:t>&gt;</a:t>
            </a:r>
          </a:p>
          <a:p>
            <a:r>
              <a:rPr lang="en-US" dirty="0" smtClean="0"/>
              <a:t>		Input 2: &lt;input type="text" name="text-field2" autocomplete="off" /&gt; &lt;</a:t>
            </a:r>
            <a:r>
              <a:rPr lang="en-US" dirty="0" err="1" smtClean="0"/>
              <a:t>br</a:t>
            </a:r>
            <a:r>
              <a:rPr lang="en-US" dirty="0" smtClean="0"/>
              <a:t>&gt;</a:t>
            </a:r>
          </a:p>
          <a:p>
            <a:r>
              <a:rPr lang="en-US" dirty="0" smtClean="0"/>
              <a:t>        &lt;input type="submit"&gt;</a:t>
            </a:r>
          </a:p>
          <a:p>
            <a:r>
              <a:rPr lang="en-US" dirty="0" smtClean="0"/>
              <a:t>	&lt;/form&gt;</a:t>
            </a:r>
          </a:p>
          <a:p>
            <a:r>
              <a:rPr lang="en-US" dirty="0" smtClean="0"/>
              <a:t>&lt;/article&gt;</a:t>
            </a:r>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26</a:t>
            </a:fld>
            <a:endParaRPr lang="en-US"/>
          </a:p>
        </p:txBody>
      </p:sp>
    </p:spTree>
    <p:extLst>
      <p:ext uri="{BB962C8B-B14F-4D97-AF65-F5344CB8AC3E}">
        <p14:creationId xmlns:p14="http://schemas.microsoft.com/office/powerpoint/2010/main" val="3973988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&lt;h3&gt;Speech Input&lt;/h3&gt;</a:t>
            </a:r>
          </a:p>
          <a:p>
            <a:r>
              <a:rPr lang="en-US" dirty="0" smtClean="0"/>
              <a:t>	&lt;form&gt;</a:t>
            </a:r>
          </a:p>
          <a:p>
            <a:r>
              <a:rPr lang="en-US" dirty="0" smtClean="0"/>
              <a:t>		Speech Input: &lt;input type="text" name="speech-field" x-</a:t>
            </a:r>
            <a:r>
              <a:rPr lang="en-US" dirty="0" err="1" smtClean="0"/>
              <a:t>webkit</a:t>
            </a:r>
            <a:r>
              <a:rPr lang="en-US" dirty="0" smtClean="0"/>
              <a:t>-speech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29</a:t>
            </a:fld>
            <a:endParaRPr lang="en-US"/>
          </a:p>
        </p:txBody>
      </p:sp>
    </p:spTree>
    <p:extLst>
      <p:ext uri="{BB962C8B-B14F-4D97-AF65-F5344CB8AC3E}">
        <p14:creationId xmlns:p14="http://schemas.microsoft.com/office/powerpoint/2010/main" val="55329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&lt;h3&gt;Drop-Down List&lt;/h3&gt;</a:t>
            </a:r>
          </a:p>
          <a:p>
            <a:r>
              <a:rPr lang="en-US" dirty="0" smtClean="0"/>
              <a:t>	&lt;form&gt;</a:t>
            </a:r>
          </a:p>
          <a:p>
            <a:r>
              <a:rPr lang="en-US" dirty="0" smtClean="0"/>
              <a:t>		Input Text: &lt;input type="text" name="text-field" list="</a:t>
            </a:r>
            <a:r>
              <a:rPr lang="en-US" dirty="0" err="1" smtClean="0"/>
              <a:t>mylist</a:t>
            </a:r>
            <a:r>
              <a:rPr lang="en-US" dirty="0" smtClean="0"/>
              <a:t>" /&gt;</a:t>
            </a:r>
          </a:p>
          <a:p>
            <a:r>
              <a:rPr lang="en-US" dirty="0" smtClean="0"/>
              <a:t>	&lt;</a:t>
            </a:r>
            <a:r>
              <a:rPr lang="en-US" dirty="0" err="1" smtClean="0"/>
              <a:t>datalist</a:t>
            </a:r>
            <a:r>
              <a:rPr lang="en-US" dirty="0" smtClean="0"/>
              <a:t> id="</a:t>
            </a:r>
            <a:r>
              <a:rPr lang="en-US" dirty="0" err="1" smtClean="0"/>
              <a:t>mylist</a:t>
            </a:r>
            <a:r>
              <a:rPr lang="en-US" dirty="0" smtClean="0"/>
              <a:t>"&gt;</a:t>
            </a:r>
          </a:p>
          <a:p>
            <a:r>
              <a:rPr lang="en-US" dirty="0" smtClean="0"/>
              <a:t>		&lt;option label="label1" value="value1"&gt;&lt;/option&gt;</a:t>
            </a:r>
          </a:p>
          <a:p>
            <a:r>
              <a:rPr lang="en-US" dirty="0" smtClean="0"/>
              <a:t>		&lt;option label="label2" value="value2"&gt;&lt;/option&gt;</a:t>
            </a:r>
          </a:p>
          <a:p>
            <a:r>
              <a:rPr lang="en-US" dirty="0" smtClean="0"/>
              <a:t>		&lt;option label="label3" value="value3"&gt;&lt;/option&gt;</a:t>
            </a:r>
          </a:p>
          <a:p>
            <a:r>
              <a:rPr lang="en-US" dirty="0" smtClean="0"/>
              <a:t>		&lt;option label="label4" value="value4"&gt;&lt;/option&gt;</a:t>
            </a:r>
          </a:p>
          <a:p>
            <a:r>
              <a:rPr lang="en-US" dirty="0" smtClean="0"/>
              <a:t>	&lt;/</a:t>
            </a:r>
            <a:r>
              <a:rPr lang="en-US" dirty="0" err="1" smtClean="0"/>
              <a:t>datalist</a:t>
            </a:r>
            <a:r>
              <a:rPr lang="en-US" dirty="0" smtClean="0"/>
              <a:t>&gt;</a:t>
            </a:r>
          </a:p>
          <a:p>
            <a:r>
              <a:rPr lang="en-US" dirty="0" smtClean="0"/>
              <a:t>	&lt;/form&gt;</a:t>
            </a:r>
          </a:p>
          <a:p>
            <a:r>
              <a:rPr lang="en-US" dirty="0" smtClean="0"/>
              <a:t>&lt;/article&gt;</a:t>
            </a:r>
            <a:endParaRPr lang="en-US"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33</a:t>
            </a:fld>
            <a:endParaRPr lang="en-US"/>
          </a:p>
        </p:txBody>
      </p:sp>
    </p:spTree>
    <p:extLst>
      <p:ext uri="{BB962C8B-B14F-4D97-AF65-F5344CB8AC3E}">
        <p14:creationId xmlns:p14="http://schemas.microsoft.com/office/powerpoint/2010/main" val="2434395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34</a:t>
            </a:fld>
            <a:endParaRPr lang="en-US"/>
          </a:p>
        </p:txBody>
      </p:sp>
    </p:spTree>
    <p:extLst>
      <p:ext uri="{BB962C8B-B14F-4D97-AF65-F5344CB8AC3E}">
        <p14:creationId xmlns:p14="http://schemas.microsoft.com/office/powerpoint/2010/main" val="181609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&lt;h3&gt;Restrict Input Values&lt;/h3&gt;</a:t>
            </a:r>
          </a:p>
          <a:p>
            <a:r>
              <a:rPr lang="en-US" dirty="0" smtClean="0"/>
              <a:t>	&lt;form&gt;</a:t>
            </a:r>
          </a:p>
          <a:p>
            <a:r>
              <a:rPr lang="en-US" dirty="0" smtClean="0"/>
              <a:t>		Country Code (3 </a:t>
            </a:r>
            <a:r>
              <a:rPr lang="en-US" dirty="0" err="1" smtClean="0"/>
              <a:t>charcters</a:t>
            </a:r>
            <a:r>
              <a:rPr lang="en-US" dirty="0" smtClean="0"/>
              <a:t> only)</a:t>
            </a:r>
          </a:p>
          <a:p>
            <a:r>
              <a:rPr lang="en-US" dirty="0" smtClean="0"/>
              <a:t>		&lt;input type="text" name="country-field" pattern="[A-z]{3}" title="Use only three upper-case characters, i.e. USA, THA, RUS" /&gt;</a:t>
            </a:r>
          </a:p>
          <a:p>
            <a:r>
              <a:rPr lang="en-US" dirty="0" smtClean="0"/>
              <a:t>		&lt;input type="submit"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38</a:t>
            </a:fld>
            <a:endParaRPr lang="en-US"/>
          </a:p>
        </p:txBody>
      </p:sp>
    </p:spTree>
    <p:extLst>
      <p:ext uri="{BB962C8B-B14F-4D97-AF65-F5344CB8AC3E}">
        <p14:creationId xmlns:p14="http://schemas.microsoft.com/office/powerpoint/2010/main" val="939778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&lt;h3&gt;Range Input Type&lt;/h3&gt;</a:t>
            </a:r>
          </a:p>
          <a:p>
            <a:r>
              <a:rPr lang="en-US" dirty="0" smtClean="0"/>
              <a:t>	&lt;form&gt;</a:t>
            </a:r>
          </a:p>
          <a:p>
            <a:r>
              <a:rPr lang="en-US" dirty="0" smtClean="0"/>
              <a:t>		Range: &lt;input type="range" name="range-field" value="20" min="1" max="50"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47</a:t>
            </a:fld>
            <a:endParaRPr lang="en-US"/>
          </a:p>
        </p:txBody>
      </p:sp>
    </p:spTree>
    <p:extLst>
      <p:ext uri="{BB962C8B-B14F-4D97-AF65-F5344CB8AC3E}">
        <p14:creationId xmlns:p14="http://schemas.microsoft.com/office/powerpoint/2010/main" val="4190431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input[type="range"]</a:t>
            </a:r>
          </a:p>
          <a:p>
            <a:r>
              <a:rPr lang="en-US" dirty="0" smtClean="0"/>
              <a:t>{</a:t>
            </a:r>
          </a:p>
          <a:p>
            <a:r>
              <a:rPr lang="en-US" dirty="0" smtClean="0"/>
              <a:t>  -</a:t>
            </a:r>
            <a:r>
              <a:rPr lang="en-US" dirty="0" err="1" smtClean="0"/>
              <a:t>webkit</a:t>
            </a:r>
            <a:r>
              <a:rPr lang="en-US" dirty="0" smtClean="0"/>
              <a:t>-appearance: none;</a:t>
            </a:r>
          </a:p>
          <a:p>
            <a:r>
              <a:rPr lang="en-US" dirty="0" smtClean="0"/>
              <a:t>  border: 1px solid black;</a:t>
            </a:r>
          </a:p>
          <a:p>
            <a:r>
              <a:rPr lang="en-US" dirty="0" smtClean="0"/>
              <a:t>  border-radius: 6px;</a:t>
            </a:r>
          </a:p>
          <a:p>
            <a:r>
              <a:rPr lang="en-US" dirty="0" smtClean="0"/>
              <a:t>  height: 20px;</a:t>
            </a:r>
          </a:p>
          <a:p>
            <a:r>
              <a:rPr lang="en-US" dirty="0" smtClean="0"/>
              <a:t>  background-image: -</a:t>
            </a:r>
            <a:r>
              <a:rPr lang="en-US" dirty="0" err="1" smtClean="0"/>
              <a:t>webkit</a:t>
            </a:r>
            <a:r>
              <a:rPr lang="en-US" dirty="0" smtClean="0"/>
              <a:t>-linear-gradient(top,#777777,#dddddd 30%,white 70%);</a:t>
            </a:r>
          </a:p>
          <a:p>
            <a:r>
              <a:rPr lang="en-US" dirty="0" smtClean="0"/>
              <a:t>}</a:t>
            </a:r>
          </a:p>
          <a:p>
            <a:endParaRPr lang="en-US" dirty="0" smtClean="0"/>
          </a:p>
          <a:p>
            <a:r>
              <a:rPr lang="en-US" dirty="0" smtClean="0"/>
              <a:t>input[type="range"]::-</a:t>
            </a:r>
            <a:r>
              <a:rPr lang="en-US" dirty="0" err="1" smtClean="0"/>
              <a:t>webkit</a:t>
            </a:r>
            <a:r>
              <a:rPr lang="en-US" dirty="0" smtClean="0"/>
              <a:t>-slider-thumb</a:t>
            </a:r>
          </a:p>
          <a:p>
            <a:r>
              <a:rPr lang="en-US" dirty="0" smtClean="0"/>
              <a:t>{</a:t>
            </a:r>
          </a:p>
          <a:p>
            <a:r>
              <a:rPr lang="en-US" dirty="0" smtClean="0"/>
              <a:t>  -</a:t>
            </a:r>
            <a:r>
              <a:rPr lang="en-US" dirty="0" err="1" smtClean="0"/>
              <a:t>webkit</a:t>
            </a:r>
            <a:r>
              <a:rPr lang="en-US" dirty="0" smtClean="0"/>
              <a:t>-appearance: none;</a:t>
            </a:r>
          </a:p>
          <a:p>
            <a:r>
              <a:rPr lang="en-US" dirty="0" smtClean="0"/>
              <a:t>  border: 1px solid black;</a:t>
            </a:r>
          </a:p>
          <a:p>
            <a:r>
              <a:rPr lang="en-US" dirty="0" smtClean="0"/>
              <a:t>  border-radius: 5px;</a:t>
            </a:r>
          </a:p>
          <a:p>
            <a:r>
              <a:rPr lang="en-US" dirty="0" smtClean="0"/>
              <a:t>  height: 20px;</a:t>
            </a:r>
          </a:p>
          <a:p>
            <a:r>
              <a:rPr lang="en-US" dirty="0" smtClean="0"/>
              <a:t>  width: 20px;</a:t>
            </a:r>
          </a:p>
          <a:p>
            <a:r>
              <a:rPr lang="en-US" dirty="0" smtClean="0"/>
              <a:t>  background-image: -</a:t>
            </a:r>
            <a:r>
              <a:rPr lang="en-US" dirty="0" err="1" smtClean="0"/>
              <a:t>webkit</a:t>
            </a:r>
            <a:r>
              <a:rPr lang="en-US" dirty="0" smtClean="0"/>
              <a:t>-linear-gradient(top left, white, #258899);</a:t>
            </a:r>
          </a:p>
          <a:p>
            <a:r>
              <a:rPr lang="en-US" dirty="0" smtClean="0"/>
              <a:t>}</a:t>
            </a:r>
          </a:p>
          <a:p>
            <a:endParaRPr lang="en-US" dirty="0" smtClean="0"/>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48</a:t>
            </a:fld>
            <a:endParaRPr lang="en-US"/>
          </a:p>
        </p:txBody>
      </p:sp>
    </p:spTree>
    <p:extLst>
      <p:ext uri="{BB962C8B-B14F-4D97-AF65-F5344CB8AC3E}">
        <p14:creationId xmlns:p14="http://schemas.microsoft.com/office/powerpoint/2010/main" val="3511804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&lt;h3&gt;Color Input Type&lt;/h3&gt;</a:t>
            </a:r>
          </a:p>
          <a:p>
            <a:r>
              <a:rPr lang="en-US" dirty="0" smtClean="0"/>
              <a:t>	&lt;form&gt;</a:t>
            </a:r>
          </a:p>
          <a:p>
            <a:r>
              <a:rPr lang="en-US" dirty="0" smtClean="0"/>
              <a:t>		Color: &lt;input type="color" name="color-field" /&gt;</a:t>
            </a:r>
          </a:p>
          <a:p>
            <a:r>
              <a:rPr lang="en-US" dirty="0" smtClean="0"/>
              <a:t>	&lt;/form&gt;</a:t>
            </a:r>
          </a:p>
          <a:p>
            <a:r>
              <a:rPr lang="en-US" dirty="0" smtClean="0"/>
              <a:t>&lt;/article&gt;</a:t>
            </a:r>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50</a:t>
            </a:fld>
            <a:endParaRPr lang="en-US"/>
          </a:p>
        </p:txBody>
      </p:sp>
    </p:spTree>
    <p:extLst>
      <p:ext uri="{BB962C8B-B14F-4D97-AF65-F5344CB8AC3E}">
        <p14:creationId xmlns:p14="http://schemas.microsoft.com/office/powerpoint/2010/main" val="307936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&lt;h3&gt;Telephone Input Type&lt;/h3&gt;</a:t>
            </a:r>
          </a:p>
          <a:p>
            <a:r>
              <a:rPr lang="en-US" dirty="0" smtClean="0"/>
              <a:t>	&lt;form&gt;</a:t>
            </a:r>
          </a:p>
          <a:p>
            <a:r>
              <a:rPr lang="en-US" dirty="0" smtClean="0"/>
              <a:t>		Telephone: &lt;input type="</a:t>
            </a:r>
            <a:r>
              <a:rPr lang="en-US" dirty="0" err="1" smtClean="0"/>
              <a:t>tel</a:t>
            </a:r>
            <a:r>
              <a:rPr lang="en-US" dirty="0" smtClean="0"/>
              <a:t>" name="telephone-field" value="" /&gt;</a:t>
            </a:r>
          </a:p>
          <a:p>
            <a:r>
              <a:rPr lang="en-US" dirty="0" smtClean="0"/>
              <a:t>	&lt;/form&gt;</a:t>
            </a:r>
          </a:p>
          <a:p>
            <a:r>
              <a:rPr lang="en-US" dirty="0" smtClean="0"/>
              <a:t>&lt;/article&gt;</a:t>
            </a:r>
            <a:endParaRPr lang="en-US"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7</a:t>
            </a:fld>
            <a:endParaRPr lang="en-US"/>
          </a:p>
        </p:txBody>
      </p:sp>
    </p:spTree>
    <p:extLst>
      <p:ext uri="{BB962C8B-B14F-4D97-AF65-F5344CB8AC3E}">
        <p14:creationId xmlns:p14="http://schemas.microsoft.com/office/powerpoint/2010/main" val="2402165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&lt;h3&gt;Number Input Type&lt;/h3&gt;</a:t>
            </a:r>
          </a:p>
          <a:p>
            <a:r>
              <a:rPr lang="en-US" dirty="0" smtClean="0"/>
              <a:t>	&lt;form&gt;</a:t>
            </a:r>
          </a:p>
          <a:p>
            <a:r>
              <a:rPr lang="en-US" dirty="0" smtClean="0"/>
              <a:t>		Email: &lt;input type="email" name="email-field" value="" multiple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9</a:t>
            </a:fld>
            <a:endParaRPr lang="en-US"/>
          </a:p>
        </p:txBody>
      </p:sp>
    </p:spTree>
    <p:extLst>
      <p:ext uri="{BB962C8B-B14F-4D97-AF65-F5344CB8AC3E}">
        <p14:creationId xmlns:p14="http://schemas.microsoft.com/office/powerpoint/2010/main" val="250660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&lt;h3&gt;Email Input Type&lt;/h3&gt;</a:t>
            </a:r>
          </a:p>
          <a:p>
            <a:r>
              <a:rPr lang="en-US" dirty="0" smtClean="0"/>
              <a:t>	&lt;form&gt;</a:t>
            </a:r>
          </a:p>
          <a:p>
            <a:r>
              <a:rPr lang="en-US" dirty="0" smtClean="0"/>
              <a:t>		Email: &lt;input type="email" name="email-field" value="" multiple /&gt;</a:t>
            </a:r>
          </a:p>
          <a:p>
            <a:r>
              <a:rPr lang="en-US" dirty="0" smtClean="0"/>
              <a:t>		&lt;input type="submit" /&gt;</a:t>
            </a:r>
          </a:p>
          <a:p>
            <a:r>
              <a:rPr lang="en-US" dirty="0" smtClean="0"/>
              <a:t>	&lt;/form&gt;</a:t>
            </a:r>
          </a:p>
          <a:p>
            <a:r>
              <a:rPr lang="en-US" dirty="0" smtClean="0"/>
              <a:t>&lt;/article&gt;</a:t>
            </a:r>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10</a:t>
            </a:fld>
            <a:endParaRPr lang="en-US"/>
          </a:p>
        </p:txBody>
      </p:sp>
    </p:spTree>
    <p:extLst>
      <p:ext uri="{BB962C8B-B14F-4D97-AF65-F5344CB8AC3E}">
        <p14:creationId xmlns:p14="http://schemas.microsoft.com/office/powerpoint/2010/main" val="98352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&lt;h3&gt;URL Input Type&lt;/h3&gt;</a:t>
            </a:r>
          </a:p>
          <a:p>
            <a:r>
              <a:rPr lang="en-US" dirty="0" smtClean="0"/>
              <a:t>	&lt;form&gt;</a:t>
            </a:r>
          </a:p>
          <a:p>
            <a:r>
              <a:rPr lang="en-US" dirty="0" smtClean="0"/>
              <a:t>		URL: &lt;input type="</a:t>
            </a:r>
            <a:r>
              <a:rPr lang="en-US" dirty="0" err="1" smtClean="0"/>
              <a:t>url</a:t>
            </a:r>
            <a:r>
              <a:rPr lang="en-US" dirty="0" smtClean="0"/>
              <a:t>" name="</a:t>
            </a:r>
            <a:r>
              <a:rPr lang="en-US" dirty="0" err="1" smtClean="0"/>
              <a:t>url</a:t>
            </a:r>
            <a:r>
              <a:rPr lang="en-US" dirty="0" smtClean="0"/>
              <a:t>-field" value="http://" /&gt;</a:t>
            </a:r>
          </a:p>
          <a:p>
            <a:r>
              <a:rPr lang="en-US" dirty="0" smtClean="0"/>
              <a:t>		&lt;input type="submit"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13</a:t>
            </a:fld>
            <a:endParaRPr lang="en-US"/>
          </a:p>
        </p:txBody>
      </p:sp>
    </p:spTree>
    <p:extLst>
      <p:ext uri="{BB962C8B-B14F-4D97-AF65-F5344CB8AC3E}">
        <p14:creationId xmlns:p14="http://schemas.microsoft.com/office/powerpoint/2010/main" val="2468604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&lt;h3&gt;Search Input Type&lt;/h3&gt;</a:t>
            </a:r>
          </a:p>
          <a:p>
            <a:r>
              <a:rPr lang="en-US" dirty="0" smtClean="0"/>
              <a:t>	&lt;form method="get" action="http://www.google.com/search"&gt;</a:t>
            </a:r>
          </a:p>
          <a:p>
            <a:r>
              <a:rPr lang="en-US" dirty="0" smtClean="0"/>
              <a:t>		&lt;input type="hidden" name="channel" value="</a:t>
            </a:r>
            <a:r>
              <a:rPr lang="en-US" dirty="0" err="1" smtClean="0"/>
              <a:t>fs</a:t>
            </a:r>
            <a:r>
              <a:rPr lang="en-US" dirty="0" smtClean="0"/>
              <a:t>"&gt;</a:t>
            </a:r>
          </a:p>
          <a:p>
            <a:r>
              <a:rPr lang="en-US" dirty="0" smtClean="0"/>
              <a:t>		&lt;input type="hidden" name="</a:t>
            </a:r>
            <a:r>
              <a:rPr lang="en-US" dirty="0" err="1" smtClean="0"/>
              <a:t>ie</a:t>
            </a:r>
            <a:r>
              <a:rPr lang="en-US" dirty="0" smtClean="0"/>
              <a:t>" value="utf-8"&gt;</a:t>
            </a:r>
          </a:p>
          <a:p>
            <a:r>
              <a:rPr lang="en-US" dirty="0" smtClean="0"/>
              <a:t>		&lt;input type="hidden" name="</a:t>
            </a:r>
            <a:r>
              <a:rPr lang="en-US" dirty="0" err="1" smtClean="0"/>
              <a:t>oe</a:t>
            </a:r>
            <a:r>
              <a:rPr lang="en-US" dirty="0" smtClean="0"/>
              <a:t>" value="utf-8"&gt;</a:t>
            </a:r>
          </a:p>
          <a:p>
            <a:r>
              <a:rPr lang="en-US" dirty="0" smtClean="0"/>
              <a:t>		Google search: &lt;input type="search" name="q" value="" /&gt;	</a:t>
            </a:r>
          </a:p>
          <a:p>
            <a:r>
              <a:rPr lang="en-US" dirty="0" smtClean="0"/>
              <a:t>	&lt;/form&gt;</a:t>
            </a:r>
          </a:p>
          <a:p>
            <a:r>
              <a:rPr lang="en-US" dirty="0" smtClean="0"/>
              <a:t>&lt;/article&gt;</a:t>
            </a:r>
            <a:endParaRPr lang="en-US"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15</a:t>
            </a:fld>
            <a:endParaRPr lang="en-US"/>
          </a:p>
        </p:txBody>
      </p:sp>
    </p:spTree>
    <p:extLst>
      <p:ext uri="{BB962C8B-B14F-4D97-AF65-F5344CB8AC3E}">
        <p14:creationId xmlns:p14="http://schemas.microsoft.com/office/powerpoint/2010/main" val="141745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&lt;h3&gt;Require Input Type&lt;/h3&gt;</a:t>
            </a:r>
          </a:p>
          <a:p>
            <a:r>
              <a:rPr lang="en-US" dirty="0" smtClean="0"/>
              <a:t>	&lt;form&gt;</a:t>
            </a:r>
          </a:p>
          <a:p>
            <a:r>
              <a:rPr lang="en-US" dirty="0" smtClean="0"/>
              <a:t>		First name (required): &lt;input type="text" name="</a:t>
            </a:r>
            <a:r>
              <a:rPr lang="en-US" dirty="0" err="1" smtClean="0"/>
              <a:t>firstname</a:t>
            </a:r>
            <a:r>
              <a:rPr lang="en-US" dirty="0" smtClean="0"/>
              <a:t>" required /&gt;	</a:t>
            </a:r>
          </a:p>
          <a:p>
            <a:r>
              <a:rPr lang="en-US" dirty="0" smtClean="0"/>
              <a:t>		Last name (required): &lt;input type="text" name="</a:t>
            </a:r>
            <a:r>
              <a:rPr lang="en-US" dirty="0" err="1" smtClean="0"/>
              <a:t>lastname</a:t>
            </a:r>
            <a:r>
              <a:rPr lang="en-US" dirty="0" smtClean="0"/>
              <a:t>" required /&gt;</a:t>
            </a:r>
          </a:p>
          <a:p>
            <a:r>
              <a:rPr lang="en-US" dirty="0" smtClean="0"/>
              <a:t>	&lt;/form&gt;</a:t>
            </a:r>
          </a:p>
          <a:p>
            <a:r>
              <a:rPr lang="en-US" dirty="0" smtClean="0"/>
              <a:t>&lt;/article&gt;</a:t>
            </a:r>
            <a:endParaRPr lang="en-US"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18</a:t>
            </a:fld>
            <a:endParaRPr lang="en-US"/>
          </a:p>
        </p:txBody>
      </p:sp>
    </p:spTree>
    <p:extLst>
      <p:ext uri="{BB962C8B-B14F-4D97-AF65-F5344CB8AC3E}">
        <p14:creationId xmlns:p14="http://schemas.microsoft.com/office/powerpoint/2010/main" val="315157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&lt;h3&gt;Placeholder Attribute&lt;/h3&gt;</a:t>
            </a:r>
          </a:p>
          <a:p>
            <a:r>
              <a:rPr lang="en-US" dirty="0" smtClean="0"/>
              <a:t>	&lt;form&gt;</a:t>
            </a:r>
          </a:p>
          <a:p>
            <a:r>
              <a:rPr lang="en-US" dirty="0" smtClean="0"/>
              <a:t>		Full Name: &lt;input type="text" name="</a:t>
            </a:r>
            <a:r>
              <a:rPr lang="en-US" dirty="0" err="1" smtClean="0"/>
              <a:t>fullname</a:t>
            </a:r>
            <a:r>
              <a:rPr lang="en-US" dirty="0" smtClean="0"/>
              <a:t>-field" value="" placeholder="</a:t>
            </a:r>
            <a:r>
              <a:rPr lang="en-US" dirty="0" err="1" smtClean="0"/>
              <a:t>lastname</a:t>
            </a:r>
            <a:r>
              <a:rPr lang="en-US" dirty="0" smtClean="0"/>
              <a:t>, </a:t>
            </a:r>
            <a:r>
              <a:rPr lang="en-US" dirty="0" err="1" smtClean="0"/>
              <a:t>Firstname</a:t>
            </a:r>
            <a:r>
              <a:rPr lang="en-US" dirty="0" smtClean="0"/>
              <a:t>"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21</a:t>
            </a:fld>
            <a:endParaRPr lang="en-US"/>
          </a:p>
        </p:txBody>
      </p:sp>
    </p:spTree>
    <p:extLst>
      <p:ext uri="{BB962C8B-B14F-4D97-AF65-F5344CB8AC3E}">
        <p14:creationId xmlns:p14="http://schemas.microsoft.com/office/powerpoint/2010/main" val="1388128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&lt;article&gt;</a:t>
            </a:r>
          </a:p>
          <a:p>
            <a:r>
              <a:rPr lang="en-US" dirty="0" smtClean="0"/>
              <a:t>	&lt;h3&gt;Auto-Focus Attribute&lt;/h3&gt;</a:t>
            </a:r>
          </a:p>
          <a:p>
            <a:r>
              <a:rPr lang="en-US" dirty="0" smtClean="0"/>
              <a:t>	&lt;form&gt;</a:t>
            </a:r>
          </a:p>
          <a:p>
            <a:r>
              <a:rPr lang="en-US" dirty="0" smtClean="0"/>
              <a:t>		Input text: &lt;input type="text" name="text-field" value="" autofocus /&gt;</a:t>
            </a:r>
          </a:p>
          <a:p>
            <a:r>
              <a:rPr lang="en-US" dirty="0" smtClean="0"/>
              <a:t>	&lt;/form&gt;</a:t>
            </a:r>
          </a:p>
          <a:p>
            <a:r>
              <a:rPr lang="en-US" dirty="0" smtClean="0"/>
              <a:t>&lt;/article&gt;</a:t>
            </a:r>
          </a:p>
          <a:p>
            <a:endParaRPr lang="th-TH" dirty="0"/>
          </a:p>
        </p:txBody>
      </p:sp>
      <p:sp>
        <p:nvSpPr>
          <p:cNvPr id="4" name="Slide Number Placeholder 3"/>
          <p:cNvSpPr>
            <a:spLocks noGrp="1"/>
          </p:cNvSpPr>
          <p:nvPr>
            <p:ph type="sldNum" sz="quarter" idx="10"/>
          </p:nvPr>
        </p:nvSpPr>
        <p:spPr/>
        <p:txBody>
          <a:bodyPr/>
          <a:lstStyle/>
          <a:p>
            <a:pPr>
              <a:defRPr/>
            </a:pPr>
            <a:fld id="{D0D2BCFE-990A-4626-B438-ABA2FB83A58C}" type="slidenum">
              <a:rPr lang="en-US" smtClean="0"/>
              <a:pPr>
                <a:defRPr/>
              </a:pPr>
              <a:t>23</a:t>
            </a:fld>
            <a:endParaRPr lang="en-US"/>
          </a:p>
        </p:txBody>
      </p:sp>
    </p:spTree>
    <p:extLst>
      <p:ext uri="{BB962C8B-B14F-4D97-AF65-F5344CB8AC3E}">
        <p14:creationId xmlns:p14="http://schemas.microsoft.com/office/powerpoint/2010/main" val="1876711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B2127430-ACFB-4644-9367-57104C3DF217}" type="datetimeFigureOut">
              <a:rPr lang="th-TH"/>
              <a:pPr>
                <a:defRPr/>
              </a:pPr>
              <a:t>13/07/55</a:t>
            </a:fld>
            <a:endParaRPr lang="th-TH"/>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th-TH"/>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FAD3FB5-54CF-4EA8-97E2-998F66980E95}" type="slidenum">
              <a:rPr lang="th-TH"/>
              <a:pPr>
                <a:defRPr/>
              </a:pPr>
              <a:t>‹#›</a:t>
            </a:fld>
            <a:endParaRPr lang="th-TH"/>
          </a:p>
        </p:txBody>
      </p:sp>
    </p:spTree>
    <p:extLst>
      <p:ext uri="{BB962C8B-B14F-4D97-AF65-F5344CB8AC3E}">
        <p14:creationId xmlns:p14="http://schemas.microsoft.com/office/powerpoint/2010/main" val="31226663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1776AA7-5456-45D1-88E4-AFEFF6635879}" type="datetimeFigureOut">
              <a:rPr lang="th-TH"/>
              <a:pPr>
                <a:defRPr/>
              </a:pPr>
              <a:t>13/07/55</a:t>
            </a:fld>
            <a:endParaRPr lang="th-TH"/>
          </a:p>
        </p:txBody>
      </p:sp>
      <p:sp>
        <p:nvSpPr>
          <p:cNvPr id="5" name="Footer Placeholder 2"/>
          <p:cNvSpPr>
            <a:spLocks noGrp="1"/>
          </p:cNvSpPr>
          <p:nvPr>
            <p:ph type="ftr" sz="quarter" idx="11"/>
          </p:nvPr>
        </p:nvSpPr>
        <p:spPr/>
        <p:txBody>
          <a:bodyPr/>
          <a:lstStyle>
            <a:lvl1pPr>
              <a:defRPr/>
            </a:lvl1pPr>
          </a:lstStyle>
          <a:p>
            <a:pPr>
              <a:defRPr/>
            </a:pPr>
            <a:endParaRPr lang="th-TH"/>
          </a:p>
        </p:txBody>
      </p:sp>
      <p:sp>
        <p:nvSpPr>
          <p:cNvPr id="6" name="Slide Number Placeholder 22"/>
          <p:cNvSpPr>
            <a:spLocks noGrp="1"/>
          </p:cNvSpPr>
          <p:nvPr>
            <p:ph type="sldNum" sz="quarter" idx="12"/>
          </p:nvPr>
        </p:nvSpPr>
        <p:spPr/>
        <p:txBody>
          <a:bodyPr/>
          <a:lstStyle>
            <a:lvl1pPr>
              <a:defRPr/>
            </a:lvl1pPr>
          </a:lstStyle>
          <a:p>
            <a:pPr>
              <a:defRPr/>
            </a:pPr>
            <a:fld id="{F599229A-8038-4ECE-882C-A76AA81F25CD}" type="slidenum">
              <a:rPr lang="th-TH"/>
              <a:pPr>
                <a:defRPr/>
              </a:pPr>
              <a:t>‹#›</a:t>
            </a:fld>
            <a:endParaRPr lang="th-TH"/>
          </a:p>
        </p:txBody>
      </p:sp>
    </p:spTree>
    <p:extLst>
      <p:ext uri="{BB962C8B-B14F-4D97-AF65-F5344CB8AC3E}">
        <p14:creationId xmlns:p14="http://schemas.microsoft.com/office/powerpoint/2010/main" val="354796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3CBE9C15-B89F-4BD5-8A65-226F23488E00}" type="datetimeFigureOut">
              <a:rPr lang="th-TH"/>
              <a:pPr>
                <a:defRPr/>
              </a:pPr>
              <a:t>13/07/55</a:t>
            </a:fld>
            <a:endParaRPr lang="th-TH"/>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th-TH"/>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04D8508D-7F23-4EFA-839D-E32319239374}" type="slidenum">
              <a:rPr lang="th-TH"/>
              <a:pPr>
                <a:defRPr/>
              </a:pPr>
              <a:t>‹#›</a:t>
            </a:fld>
            <a:endParaRPr lang="th-TH"/>
          </a:p>
        </p:txBody>
      </p:sp>
    </p:spTree>
    <p:extLst>
      <p:ext uri="{BB962C8B-B14F-4D97-AF65-F5344CB8AC3E}">
        <p14:creationId xmlns:p14="http://schemas.microsoft.com/office/powerpoint/2010/main" val="329414508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815A64D5-4D1A-45E6-BEAA-40D1F31CECE2}" type="datetimeFigureOut">
              <a:rPr lang="th-TH"/>
              <a:pPr>
                <a:defRPr/>
              </a:pPr>
              <a:t>13/07/55</a:t>
            </a:fld>
            <a:endParaRPr lang="th-TH"/>
          </a:p>
        </p:txBody>
      </p:sp>
      <p:sp>
        <p:nvSpPr>
          <p:cNvPr id="5" name="Footer Placeholder 2"/>
          <p:cNvSpPr>
            <a:spLocks noGrp="1"/>
          </p:cNvSpPr>
          <p:nvPr>
            <p:ph type="ftr" sz="quarter" idx="11"/>
          </p:nvPr>
        </p:nvSpPr>
        <p:spPr/>
        <p:txBody>
          <a:bodyPr/>
          <a:lstStyle>
            <a:lvl1pPr>
              <a:defRPr/>
            </a:lvl1pPr>
          </a:lstStyle>
          <a:p>
            <a:pPr>
              <a:defRPr/>
            </a:pPr>
            <a:endParaRPr lang="th-TH"/>
          </a:p>
        </p:txBody>
      </p:sp>
      <p:sp>
        <p:nvSpPr>
          <p:cNvPr id="6" name="Slide Number Placeholder 22"/>
          <p:cNvSpPr>
            <a:spLocks noGrp="1"/>
          </p:cNvSpPr>
          <p:nvPr>
            <p:ph type="sldNum" sz="quarter" idx="12"/>
          </p:nvPr>
        </p:nvSpPr>
        <p:spPr/>
        <p:txBody>
          <a:bodyPr/>
          <a:lstStyle>
            <a:lvl1pPr>
              <a:defRPr/>
            </a:lvl1pPr>
          </a:lstStyle>
          <a:p>
            <a:pPr>
              <a:defRPr/>
            </a:pPr>
            <a:fld id="{4E7B3C28-9038-4045-A097-005D6B956479}" type="slidenum">
              <a:rPr lang="th-TH"/>
              <a:pPr>
                <a:defRPr/>
              </a:pPr>
              <a:t>‹#›</a:t>
            </a:fld>
            <a:endParaRPr lang="th-TH"/>
          </a:p>
        </p:txBody>
      </p:sp>
    </p:spTree>
    <p:extLst>
      <p:ext uri="{BB962C8B-B14F-4D97-AF65-F5344CB8AC3E}">
        <p14:creationId xmlns:p14="http://schemas.microsoft.com/office/powerpoint/2010/main" val="50475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6B665F3E-170A-4A8C-A477-0CB37FC6950E}" type="datetimeFigureOut">
              <a:rPr lang="th-TH"/>
              <a:pPr>
                <a:defRPr/>
              </a:pPr>
              <a:t>13/07/55</a:t>
            </a:fld>
            <a:endParaRPr lang="th-TH"/>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B0A52FA4-4EF6-48FB-ADE3-32861056F80B}" type="slidenum">
              <a:rPr lang="th-TH"/>
              <a:pPr>
                <a:defRPr/>
              </a:pPr>
              <a:t>‹#›</a:t>
            </a:fld>
            <a:endParaRPr lang="th-TH"/>
          </a:p>
        </p:txBody>
      </p:sp>
      <p:sp>
        <p:nvSpPr>
          <p:cNvPr id="9" name="Footer Placeholder 13"/>
          <p:cNvSpPr>
            <a:spLocks noGrp="1"/>
          </p:cNvSpPr>
          <p:nvPr>
            <p:ph type="ftr" sz="quarter" idx="12"/>
          </p:nvPr>
        </p:nvSpPr>
        <p:spPr/>
        <p:txBody>
          <a:bodyPr/>
          <a:lstStyle>
            <a:lvl1pPr>
              <a:defRPr/>
            </a:lvl1pPr>
          </a:lstStyle>
          <a:p>
            <a:pPr>
              <a:defRPr/>
            </a:pPr>
            <a:endParaRPr lang="th-TH"/>
          </a:p>
        </p:txBody>
      </p:sp>
    </p:spTree>
    <p:extLst>
      <p:ext uri="{BB962C8B-B14F-4D97-AF65-F5344CB8AC3E}">
        <p14:creationId xmlns:p14="http://schemas.microsoft.com/office/powerpoint/2010/main" val="118264816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3B3DB5-6230-4F95-881F-87B472BB2916}" type="datetimeFigureOut">
              <a:rPr lang="th-TH"/>
              <a:pPr>
                <a:defRPr/>
              </a:pPr>
              <a:t>13/07/55</a:t>
            </a:fld>
            <a:endParaRPr lang="th-TH"/>
          </a:p>
        </p:txBody>
      </p:sp>
      <p:sp>
        <p:nvSpPr>
          <p:cNvPr id="6" name="Slide Number Placeholder 9"/>
          <p:cNvSpPr>
            <a:spLocks noGrp="1"/>
          </p:cNvSpPr>
          <p:nvPr>
            <p:ph type="sldNum" sz="quarter" idx="11"/>
          </p:nvPr>
        </p:nvSpPr>
        <p:spPr/>
        <p:txBody>
          <a:bodyPr rtlCol="0"/>
          <a:lstStyle>
            <a:lvl1pPr>
              <a:defRPr/>
            </a:lvl1pPr>
          </a:lstStyle>
          <a:p>
            <a:pPr>
              <a:defRPr/>
            </a:pPr>
            <a:fld id="{2ECD81EE-1464-46DF-A0AC-B4A621A2CF40}" type="slidenum">
              <a:rPr lang="th-TH"/>
              <a:pPr>
                <a:defRPr/>
              </a:pPr>
              <a:t>‹#›</a:t>
            </a:fld>
            <a:endParaRPr lang="th-TH"/>
          </a:p>
        </p:txBody>
      </p:sp>
      <p:sp>
        <p:nvSpPr>
          <p:cNvPr id="7" name="Footer Placeholder 11"/>
          <p:cNvSpPr>
            <a:spLocks noGrp="1"/>
          </p:cNvSpPr>
          <p:nvPr>
            <p:ph type="ftr" sz="quarter" idx="12"/>
          </p:nvPr>
        </p:nvSpPr>
        <p:spPr/>
        <p:txBody>
          <a:bodyPr rtlCol="0"/>
          <a:lstStyle>
            <a:lvl1pPr>
              <a:defRPr/>
            </a:lvl1pPr>
          </a:lstStyle>
          <a:p>
            <a:pPr>
              <a:defRPr/>
            </a:pPr>
            <a:endParaRPr lang="th-TH"/>
          </a:p>
        </p:txBody>
      </p:sp>
    </p:spTree>
    <p:extLst>
      <p:ext uri="{BB962C8B-B14F-4D97-AF65-F5344CB8AC3E}">
        <p14:creationId xmlns:p14="http://schemas.microsoft.com/office/powerpoint/2010/main" val="285224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36BBCEE7-55B2-4AE6-B3A9-7308CF9ACAA4}" type="datetimeFigureOut">
              <a:rPr lang="th-TH"/>
              <a:pPr>
                <a:defRPr/>
              </a:pPr>
              <a:t>13/07/55</a:t>
            </a:fld>
            <a:endParaRPr lang="th-TH"/>
          </a:p>
        </p:txBody>
      </p:sp>
      <p:sp>
        <p:nvSpPr>
          <p:cNvPr id="8" name="Slide Number Placeholder 11"/>
          <p:cNvSpPr>
            <a:spLocks noGrp="1"/>
          </p:cNvSpPr>
          <p:nvPr>
            <p:ph type="sldNum" sz="quarter" idx="11"/>
          </p:nvPr>
        </p:nvSpPr>
        <p:spPr/>
        <p:txBody>
          <a:bodyPr rtlCol="0"/>
          <a:lstStyle>
            <a:lvl1pPr>
              <a:defRPr/>
            </a:lvl1pPr>
          </a:lstStyle>
          <a:p>
            <a:pPr>
              <a:defRPr/>
            </a:pPr>
            <a:fld id="{A9F47CCB-1721-4B20-A9D0-A957A80CB179}" type="slidenum">
              <a:rPr lang="th-TH"/>
              <a:pPr>
                <a:defRPr/>
              </a:pPr>
              <a:t>‹#›</a:t>
            </a:fld>
            <a:endParaRPr lang="th-TH"/>
          </a:p>
        </p:txBody>
      </p:sp>
      <p:sp>
        <p:nvSpPr>
          <p:cNvPr id="9" name="Footer Placeholder 13"/>
          <p:cNvSpPr>
            <a:spLocks noGrp="1"/>
          </p:cNvSpPr>
          <p:nvPr>
            <p:ph type="ftr" sz="quarter" idx="12"/>
          </p:nvPr>
        </p:nvSpPr>
        <p:spPr/>
        <p:txBody>
          <a:bodyPr rtlCol="0"/>
          <a:lstStyle>
            <a:lvl1pPr>
              <a:defRPr/>
            </a:lvl1pPr>
          </a:lstStyle>
          <a:p>
            <a:pPr>
              <a:defRPr/>
            </a:pPr>
            <a:endParaRPr lang="th-TH"/>
          </a:p>
        </p:txBody>
      </p:sp>
    </p:spTree>
    <p:extLst>
      <p:ext uri="{BB962C8B-B14F-4D97-AF65-F5344CB8AC3E}">
        <p14:creationId xmlns:p14="http://schemas.microsoft.com/office/powerpoint/2010/main" val="9153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D552B23-02EE-4ECD-8406-3F5F71702173}" type="datetimeFigureOut">
              <a:rPr lang="th-TH"/>
              <a:pPr>
                <a:defRPr/>
              </a:pPr>
              <a:t>13/07/55</a:t>
            </a:fld>
            <a:endParaRPr lang="th-TH"/>
          </a:p>
        </p:txBody>
      </p:sp>
      <p:sp>
        <p:nvSpPr>
          <p:cNvPr id="4" name="Footer Placeholder 2"/>
          <p:cNvSpPr>
            <a:spLocks noGrp="1"/>
          </p:cNvSpPr>
          <p:nvPr>
            <p:ph type="ftr" sz="quarter" idx="11"/>
          </p:nvPr>
        </p:nvSpPr>
        <p:spPr/>
        <p:txBody>
          <a:bodyPr/>
          <a:lstStyle>
            <a:lvl1pPr>
              <a:defRPr/>
            </a:lvl1pPr>
          </a:lstStyle>
          <a:p>
            <a:pPr>
              <a:defRPr/>
            </a:pPr>
            <a:endParaRPr lang="th-TH"/>
          </a:p>
        </p:txBody>
      </p:sp>
      <p:sp>
        <p:nvSpPr>
          <p:cNvPr id="5" name="Slide Number Placeholder 22"/>
          <p:cNvSpPr>
            <a:spLocks noGrp="1"/>
          </p:cNvSpPr>
          <p:nvPr>
            <p:ph type="sldNum" sz="quarter" idx="12"/>
          </p:nvPr>
        </p:nvSpPr>
        <p:spPr/>
        <p:txBody>
          <a:bodyPr/>
          <a:lstStyle>
            <a:lvl1pPr>
              <a:defRPr/>
            </a:lvl1pPr>
          </a:lstStyle>
          <a:p>
            <a:pPr>
              <a:defRPr/>
            </a:pPr>
            <a:fld id="{6AB0C7AA-8A23-4E43-9531-938D4CE17B15}" type="slidenum">
              <a:rPr lang="th-TH"/>
              <a:pPr>
                <a:defRPr/>
              </a:pPr>
              <a:t>‹#›</a:t>
            </a:fld>
            <a:endParaRPr lang="th-TH"/>
          </a:p>
        </p:txBody>
      </p:sp>
    </p:spTree>
    <p:extLst>
      <p:ext uri="{BB962C8B-B14F-4D97-AF65-F5344CB8AC3E}">
        <p14:creationId xmlns:p14="http://schemas.microsoft.com/office/powerpoint/2010/main" val="68756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6C4CE4-6B76-4BDE-8FD0-6CC8BA50FD05}" type="datetimeFigureOut">
              <a:rPr lang="th-TH"/>
              <a:pPr>
                <a:defRPr/>
              </a:pPr>
              <a:t>13/07/55</a:t>
            </a:fld>
            <a:endParaRPr lang="th-TH"/>
          </a:p>
        </p:txBody>
      </p:sp>
      <p:sp>
        <p:nvSpPr>
          <p:cNvPr id="3" name="Footer Placeholder 2"/>
          <p:cNvSpPr>
            <a:spLocks noGrp="1"/>
          </p:cNvSpPr>
          <p:nvPr>
            <p:ph type="ftr" sz="quarter" idx="11"/>
          </p:nvPr>
        </p:nvSpPr>
        <p:spPr/>
        <p:txBody>
          <a:bodyPr/>
          <a:lstStyle>
            <a:lvl1pPr>
              <a:defRPr/>
            </a:lvl1pPr>
          </a:lstStyle>
          <a:p>
            <a:pPr>
              <a:defRPr/>
            </a:pPr>
            <a:endParaRPr lang="th-TH"/>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AFD4E4C-7447-4788-A72A-8BA78B226B97}" type="slidenum">
              <a:rPr lang="th-TH"/>
              <a:pPr>
                <a:defRPr/>
              </a:pPr>
              <a:t>‹#›</a:t>
            </a:fld>
            <a:endParaRPr lang="th-TH"/>
          </a:p>
        </p:txBody>
      </p:sp>
    </p:spTree>
    <p:extLst>
      <p:ext uri="{BB962C8B-B14F-4D97-AF65-F5344CB8AC3E}">
        <p14:creationId xmlns:p14="http://schemas.microsoft.com/office/powerpoint/2010/main" val="274164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3F136CC-F2B0-491D-96F7-D55A69961C0F}" type="datetimeFigureOut">
              <a:rPr lang="th-TH"/>
              <a:pPr>
                <a:defRPr/>
              </a:pPr>
              <a:t>13/07/55</a:t>
            </a:fld>
            <a:endParaRPr lang="th-TH"/>
          </a:p>
        </p:txBody>
      </p:sp>
      <p:sp>
        <p:nvSpPr>
          <p:cNvPr id="6" name="Footer Placeholder 2"/>
          <p:cNvSpPr>
            <a:spLocks noGrp="1"/>
          </p:cNvSpPr>
          <p:nvPr>
            <p:ph type="ftr" sz="quarter" idx="11"/>
          </p:nvPr>
        </p:nvSpPr>
        <p:spPr/>
        <p:txBody>
          <a:bodyPr/>
          <a:lstStyle>
            <a:lvl1pPr>
              <a:defRPr/>
            </a:lvl1pPr>
          </a:lstStyle>
          <a:p>
            <a:pPr>
              <a:defRPr/>
            </a:pPr>
            <a:endParaRPr lang="th-TH"/>
          </a:p>
        </p:txBody>
      </p:sp>
      <p:sp>
        <p:nvSpPr>
          <p:cNvPr id="7" name="Slide Number Placeholder 22"/>
          <p:cNvSpPr>
            <a:spLocks noGrp="1"/>
          </p:cNvSpPr>
          <p:nvPr>
            <p:ph type="sldNum" sz="quarter" idx="12"/>
          </p:nvPr>
        </p:nvSpPr>
        <p:spPr/>
        <p:txBody>
          <a:bodyPr/>
          <a:lstStyle>
            <a:lvl1pPr>
              <a:defRPr/>
            </a:lvl1pPr>
          </a:lstStyle>
          <a:p>
            <a:pPr>
              <a:defRPr/>
            </a:pPr>
            <a:fld id="{9477D804-47C8-40E8-8EDE-D29A3804B725}" type="slidenum">
              <a:rPr lang="th-TH"/>
              <a:pPr>
                <a:defRPr/>
              </a:pPr>
              <a:t>‹#›</a:t>
            </a:fld>
            <a:endParaRPr lang="th-TH"/>
          </a:p>
        </p:txBody>
      </p:sp>
    </p:spTree>
    <p:extLst>
      <p:ext uri="{BB962C8B-B14F-4D97-AF65-F5344CB8AC3E}">
        <p14:creationId xmlns:p14="http://schemas.microsoft.com/office/powerpoint/2010/main" val="251769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6136B389-4B14-49FC-97FB-D066DF45825E}" type="datetimeFigureOut">
              <a:rPr lang="th-TH"/>
              <a:pPr>
                <a:defRPr/>
              </a:pPr>
              <a:t>13/07/55</a:t>
            </a:fld>
            <a:endParaRPr lang="th-TH"/>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A155D455-81CB-491A-B0B6-278F33928260}" type="slidenum">
              <a:rPr lang="th-TH"/>
              <a:pPr>
                <a:defRPr/>
              </a:pPr>
              <a:t>‹#›</a:t>
            </a:fld>
            <a:endParaRPr lang="th-TH"/>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th-TH"/>
          </a:p>
        </p:txBody>
      </p:sp>
    </p:spTree>
    <p:extLst>
      <p:ext uri="{BB962C8B-B14F-4D97-AF65-F5344CB8AC3E}">
        <p14:creationId xmlns:p14="http://schemas.microsoft.com/office/powerpoint/2010/main" val="325797056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139836-5DAB-48F2-B7C9-7DD4F97B6DCB}" type="datetimeFigureOut">
              <a:rPr lang="th-TH"/>
              <a:pPr>
                <a:defRPr/>
              </a:pPr>
              <a:t>13/07/55</a:t>
            </a:fld>
            <a:endParaRPr lang="th-TH"/>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th-TH"/>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2F9F38D1-C237-49A4-82B5-1F27449FBAC7}"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3935" r:id="rId1"/>
    <p:sldLayoutId id="2147483931" r:id="rId2"/>
    <p:sldLayoutId id="2147483936" r:id="rId3"/>
    <p:sldLayoutId id="2147483937" r:id="rId4"/>
    <p:sldLayoutId id="2147483938" r:id="rId5"/>
    <p:sldLayoutId id="2147483932" r:id="rId6"/>
    <p:sldLayoutId id="2147483939" r:id="rId7"/>
    <p:sldLayoutId id="2147483933" r:id="rId8"/>
    <p:sldLayoutId id="2147483940" r:id="rId9"/>
    <p:sldLayoutId id="2147483934" r:id="rId10"/>
    <p:sldLayoutId id="214748394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cs typeface="FreesiaUPC" pitchFamily="34" charset="-34"/>
        </a:defRPr>
      </a:lvl2pPr>
      <a:lvl3pPr algn="l" rtl="0" eaLnBrk="0" fontAlgn="base" hangingPunct="0">
        <a:spcBef>
          <a:spcPct val="0"/>
        </a:spcBef>
        <a:spcAft>
          <a:spcPct val="0"/>
        </a:spcAft>
        <a:defRPr sz="4400">
          <a:solidFill>
            <a:schemeClr val="tx2"/>
          </a:solidFill>
          <a:latin typeface="Tw Cen MT" pitchFamily="34" charset="0"/>
          <a:cs typeface="FreesiaUPC" pitchFamily="34" charset="-34"/>
        </a:defRPr>
      </a:lvl3pPr>
      <a:lvl4pPr algn="l" rtl="0" eaLnBrk="0" fontAlgn="base" hangingPunct="0">
        <a:spcBef>
          <a:spcPct val="0"/>
        </a:spcBef>
        <a:spcAft>
          <a:spcPct val="0"/>
        </a:spcAft>
        <a:defRPr sz="4400">
          <a:solidFill>
            <a:schemeClr val="tx2"/>
          </a:solidFill>
          <a:latin typeface="Tw Cen MT" pitchFamily="34" charset="0"/>
          <a:cs typeface="FreesiaUPC" pitchFamily="34" charset="-34"/>
        </a:defRPr>
      </a:lvl4pPr>
      <a:lvl5pPr algn="l" rtl="0" eaLnBrk="0" fontAlgn="base" hangingPunct="0">
        <a:spcBef>
          <a:spcPct val="0"/>
        </a:spcBef>
        <a:spcAft>
          <a:spcPct val="0"/>
        </a:spcAft>
        <a:defRPr sz="4400">
          <a:solidFill>
            <a:schemeClr val="tx2"/>
          </a:solidFill>
          <a:latin typeface="Tw Cen MT" pitchFamily="34" charset="0"/>
          <a:cs typeface="FreesiaUPC" pitchFamily="34" charset="-34"/>
        </a:defRPr>
      </a:lvl5pPr>
      <a:lvl6pPr marL="457200" algn="l" rtl="0" fontAlgn="base">
        <a:spcBef>
          <a:spcPct val="0"/>
        </a:spcBef>
        <a:spcAft>
          <a:spcPct val="0"/>
        </a:spcAft>
        <a:defRPr sz="4400">
          <a:solidFill>
            <a:schemeClr val="tx2"/>
          </a:solidFill>
          <a:latin typeface="Tw Cen MT" pitchFamily="34" charset="0"/>
          <a:cs typeface="FreesiaUPC" pitchFamily="34" charset="-34"/>
        </a:defRPr>
      </a:lvl6pPr>
      <a:lvl7pPr marL="914400" algn="l" rtl="0" fontAlgn="base">
        <a:spcBef>
          <a:spcPct val="0"/>
        </a:spcBef>
        <a:spcAft>
          <a:spcPct val="0"/>
        </a:spcAft>
        <a:defRPr sz="4400">
          <a:solidFill>
            <a:schemeClr val="tx2"/>
          </a:solidFill>
          <a:latin typeface="Tw Cen MT" pitchFamily="34" charset="0"/>
          <a:cs typeface="FreesiaUPC" pitchFamily="34" charset="-34"/>
        </a:defRPr>
      </a:lvl7pPr>
      <a:lvl8pPr marL="1371600" algn="l" rtl="0" fontAlgn="base">
        <a:spcBef>
          <a:spcPct val="0"/>
        </a:spcBef>
        <a:spcAft>
          <a:spcPct val="0"/>
        </a:spcAft>
        <a:defRPr sz="4400">
          <a:solidFill>
            <a:schemeClr val="tx2"/>
          </a:solidFill>
          <a:latin typeface="Tw Cen MT" pitchFamily="34" charset="0"/>
          <a:cs typeface="FreesiaUPC" pitchFamily="34" charset="-34"/>
        </a:defRPr>
      </a:lvl8pPr>
      <a:lvl9pPr marL="1828800" algn="l" rtl="0" fontAlgn="base">
        <a:spcBef>
          <a:spcPct val="0"/>
        </a:spcBef>
        <a:spcAft>
          <a:spcPct val="0"/>
        </a:spcAft>
        <a:defRPr sz="4400">
          <a:solidFill>
            <a:schemeClr val="tx2"/>
          </a:solidFill>
          <a:latin typeface="Tw Cen MT" pitchFamily="34" charset="0"/>
          <a:cs typeface="FreesiaUPC" pitchFamily="34" charset="-34"/>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mydomain.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3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hyperlink" Target="http://jqueryui.com/demos/datepicker"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4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6.png"/></Relationships>
</file>

<file path=ppt/slides/_rels/slide49.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hyperlink" Target="http://www.eyecon.ro/colorpicker/"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hyperlink" Target="mailto:user@domain.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eaLnBrk="1" fontAlgn="auto" hangingPunct="1">
              <a:spcAft>
                <a:spcPts val="0"/>
              </a:spcAft>
              <a:defRPr/>
            </a:pPr>
            <a:r>
              <a:rPr lang="en-US" dirty="0" smtClean="0"/>
              <a:t>Introduction to HTML5</a:t>
            </a:r>
            <a:endParaRPr lang="th-TH" dirty="0"/>
          </a:p>
        </p:txBody>
      </p:sp>
      <p:sp>
        <p:nvSpPr>
          <p:cNvPr id="9219" name="Subtitle 2"/>
          <p:cNvSpPr>
            <a:spLocks noGrp="1"/>
          </p:cNvSpPr>
          <p:nvPr>
            <p:ph type="subTitle" idx="1"/>
          </p:nvPr>
        </p:nvSpPr>
        <p:spPr>
          <a:xfrm>
            <a:off x="2362200" y="6049963"/>
            <a:ext cx="6705600" cy="685800"/>
          </a:xfrm>
        </p:spPr>
        <p:txBody>
          <a:bodyPr/>
          <a:lstStyle/>
          <a:p>
            <a:pPr eaLnBrk="1" hangingPunct="1"/>
            <a:r>
              <a:rPr lang="en-US" smtClean="0">
                <a:cs typeface="FreesiaUPC" pitchFamily="34" charset="-34"/>
              </a:rPr>
              <a:t>HTML5 Form Input</a:t>
            </a:r>
          </a:p>
        </p:txBody>
      </p:sp>
      <p:pic>
        <p:nvPicPr>
          <p:cNvPr id="922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609600"/>
            <a:ext cx="4191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r>
              <a:rPr lang="en-US" smtClean="0">
                <a:cs typeface="FreesiaUPC" pitchFamily="34" charset="-34"/>
              </a:rPr>
              <a:t>Create an Email Input Type</a:t>
            </a:r>
          </a:p>
        </p:txBody>
      </p:sp>
      <p:pic>
        <p:nvPicPr>
          <p:cNvPr id="1843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724275"/>
            <a:ext cx="74803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9938" y="4800600"/>
            <a:ext cx="76882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Content Placeholder 2"/>
          <p:cNvPicPr>
            <a:picLocks noGrp="1" noChangeAspect="1"/>
          </p:cNvPicPr>
          <p:nvPr>
            <p:ph sz="quarter" idx="1"/>
          </p:nvPr>
        </p:nvPicPr>
        <p:blipFill>
          <a:blip r:embed="rId5">
            <a:extLst>
              <a:ext uri="{28A0092B-C50C-407E-A947-70E740481C1C}">
                <a14:useLocalDpi xmlns:a14="http://schemas.microsoft.com/office/drawing/2010/main" val="0"/>
              </a:ext>
            </a:extLst>
          </a:blip>
          <a:srcRect/>
          <a:stretch>
            <a:fillRect/>
          </a:stretch>
        </p:blipFill>
        <p:spPr>
          <a:xfrm>
            <a:off x="838200" y="1981200"/>
            <a:ext cx="7780338" cy="1285875"/>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r>
              <a:rPr lang="en-US" smtClean="0">
                <a:cs typeface="FreesiaUPC" pitchFamily="34" charset="-34"/>
              </a:rPr>
              <a:t>Create a URL Input Type</a:t>
            </a:r>
          </a:p>
        </p:txBody>
      </p:sp>
      <p:sp>
        <p:nvSpPr>
          <p:cNvPr id="1945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URL input type, new in HTML5, to restrict input fields to values formatted like an absolute HTTP or HTTPS Internet address prefix. </a:t>
            </a:r>
          </a:p>
          <a:p>
            <a:endParaRPr lang="en-US" smtClean="0">
              <a:cs typeface="FreesiaUPC" pitchFamily="34" charset="-34"/>
            </a:endParaRPr>
          </a:p>
          <a:p>
            <a:r>
              <a:rPr lang="en-US" smtClean="0">
                <a:cs typeface="FreesiaUPC" pitchFamily="34" charset="-34"/>
              </a:rPr>
              <a:t>Supported web browsers will reject values that are not formatted with a proper prefix, but the address itself is not verified to determine whether it is real.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r>
              <a:rPr lang="en-US" smtClean="0">
                <a:cs typeface="FreesiaUPC" pitchFamily="34" charset="-34"/>
              </a:rPr>
              <a:t>Create a URL Input Type</a:t>
            </a:r>
          </a:p>
        </p:txBody>
      </p:sp>
      <p:sp>
        <p:nvSpPr>
          <p:cNvPr id="20483" name="Content Placeholder 2"/>
          <p:cNvSpPr>
            <a:spLocks noGrp="1"/>
          </p:cNvSpPr>
          <p:nvPr>
            <p:ph sz="quarter" idx="1"/>
          </p:nvPr>
        </p:nvSpPr>
        <p:spPr>
          <a:xfrm>
            <a:off x="612775" y="1600200"/>
            <a:ext cx="8153400" cy="4495800"/>
          </a:xfrm>
        </p:spPr>
        <p:txBody>
          <a:bodyPr/>
          <a:lstStyle/>
          <a:p>
            <a:endParaRPr lang="en-US" smtClean="0">
              <a:cs typeface="FreesiaUPC" pitchFamily="34" charset="-34"/>
            </a:endParaRPr>
          </a:p>
          <a:p>
            <a:r>
              <a:rPr lang="en-US" smtClean="0">
                <a:cs typeface="FreesiaUPC" pitchFamily="34" charset="-34"/>
              </a:rPr>
              <a:t>The type=’url’ attribute value activates the URL-specific input options of the user’s web browser, if supported. </a:t>
            </a:r>
          </a:p>
          <a:p>
            <a:r>
              <a:rPr lang="en-US" smtClean="0">
                <a:cs typeface="FreesiaUPC" pitchFamily="34" charset="-34"/>
              </a:rPr>
              <a:t>If you assign value=’url’ to prepopulate the input field, the URL should be formatted with a proper prefix, such as </a:t>
            </a:r>
            <a:r>
              <a:rPr lang="en-US" smtClean="0">
                <a:cs typeface="FreesiaUPC" pitchFamily="34" charset="-34"/>
                <a:hlinkClick r:id="rId2"/>
              </a:rPr>
              <a:t>http://www.mydomain.com</a:t>
            </a:r>
            <a:r>
              <a:rPr lang="en-US" smtClean="0">
                <a:cs typeface="FreesiaUPC" pitchFamily="34" charset="-34"/>
              </a:rPr>
              <a:t>.</a:t>
            </a:r>
          </a:p>
          <a:p>
            <a:r>
              <a:rPr lang="en-US" smtClean="0">
                <a:cs typeface="FreesiaUPC" pitchFamily="34" charset="-34"/>
              </a:rPr>
              <a:t>Additionally, the URL input type provides hints to some mobile web browsers such as iOS Safari to display a keyboard optimized for entering in URL information. </a:t>
            </a:r>
          </a:p>
          <a:p>
            <a:r>
              <a:rPr lang="en-US" smtClean="0">
                <a:cs typeface="FreesiaUPC" pitchFamily="34" charset="-34"/>
              </a:rPr>
              <a:t>This makes it easier for the user to access common URL-related characters, such as a period, /, and “.com.”</a:t>
            </a:r>
          </a:p>
        </p:txBody>
      </p:sp>
      <p:pic>
        <p:nvPicPr>
          <p:cNvPr id="2048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24000"/>
            <a:ext cx="627538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r>
              <a:rPr lang="en-US" smtClean="0">
                <a:cs typeface="FreesiaUPC" pitchFamily="34" charset="-34"/>
              </a:rPr>
              <a:t>Create a URL Input Type</a:t>
            </a:r>
          </a:p>
        </p:txBody>
      </p:sp>
      <p:pic>
        <p:nvPicPr>
          <p:cNvPr id="21507" name="Content Placeholder 5"/>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15975" y="1981200"/>
            <a:ext cx="7512050" cy="1409700"/>
          </a:xfrm>
        </p:spPr>
      </p:pic>
      <p:pic>
        <p:nvPicPr>
          <p:cNvPr id="21508"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81125" y="3733800"/>
            <a:ext cx="63817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r>
              <a:rPr lang="en-US" smtClean="0">
                <a:cs typeface="FreesiaUPC" pitchFamily="34" charset="-34"/>
              </a:rPr>
              <a:t>Create a Search Input Type</a:t>
            </a:r>
          </a:p>
        </p:txBody>
      </p:sp>
      <p:sp>
        <p:nvSpPr>
          <p:cNvPr id="2253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search input type, new in HTML5, to create an input field designed to support a search query. </a:t>
            </a:r>
          </a:p>
          <a:p>
            <a:r>
              <a:rPr lang="en-US" smtClean="0">
                <a:cs typeface="FreesiaUPC" pitchFamily="34" charset="-34"/>
              </a:rPr>
              <a:t>Supported web browsers will apply additional user interface elements to make the query prompt more functional:</a:t>
            </a:r>
          </a:p>
          <a:p>
            <a:endParaRPr lang="en-US" smtClean="0">
              <a:cs typeface="FreesiaUPC" pitchFamily="34" charset="-34"/>
            </a:endParaRPr>
          </a:p>
          <a:p>
            <a:r>
              <a:rPr lang="en-US" smtClean="0">
                <a:cs typeface="FreesiaUPC" pitchFamily="34" charset="-34"/>
              </a:rPr>
              <a:t>The type=’search’ attribute value activates the search-specific input options of the user’s web browser, if supported.</a:t>
            </a:r>
          </a:p>
          <a:p>
            <a:r>
              <a:rPr lang="en-US" smtClean="0">
                <a:cs typeface="FreesiaUPC" pitchFamily="34" charset="-34"/>
              </a:rPr>
              <a:t>The search input type simply acts like a text input type, except for some very minor user interface changes. </a:t>
            </a:r>
          </a:p>
          <a:p>
            <a:r>
              <a:rPr lang="en-US" smtClean="0">
                <a:cs typeface="FreesiaUPC" pitchFamily="34" charset="-34"/>
              </a:rPr>
              <a:t>Specifically, in Chrome, an X appears to the right of the text field; clicking it will clear the search query. </a:t>
            </a:r>
          </a:p>
        </p:txBody>
      </p:sp>
      <p:pic>
        <p:nvPicPr>
          <p:cNvPr id="2253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95650"/>
            <a:ext cx="7366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r>
              <a:rPr lang="en-US" smtClean="0">
                <a:cs typeface="FreesiaUPC" pitchFamily="34" charset="-34"/>
              </a:rPr>
              <a:t>Create a Search Input Type</a:t>
            </a:r>
          </a:p>
        </p:txBody>
      </p:sp>
      <p:sp>
        <p:nvSpPr>
          <p:cNvPr id="2355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In addition, in Mac OS X Safari, the search field appears rounded so that it is consistent with the user interface of other Apple products, such as iTunes.</a:t>
            </a:r>
          </a:p>
          <a:p>
            <a:endParaRPr lang="en-US" smtClean="0">
              <a:cs typeface="FreesiaUPC" pitchFamily="34" charset="-34"/>
            </a:endParaRPr>
          </a:p>
        </p:txBody>
      </p:sp>
      <p:pic>
        <p:nvPicPr>
          <p:cNvPr id="2355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932113"/>
            <a:ext cx="7940675"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486400"/>
            <a:ext cx="7305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r>
              <a:rPr lang="en-US" smtClean="0">
                <a:cs typeface="FreesiaUPC" pitchFamily="34" charset="-34"/>
              </a:rPr>
              <a:t>Require a Value in an Input Field</a:t>
            </a:r>
          </a:p>
        </p:txBody>
      </p:sp>
      <p:sp>
        <p:nvSpPr>
          <p:cNvPr id="2457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new required input attribute to force the user to supply a value in any input field. </a:t>
            </a:r>
          </a:p>
          <a:p>
            <a:r>
              <a:rPr lang="en-US" smtClean="0">
                <a:cs typeface="FreesiaUPC" pitchFamily="34" charset="-34"/>
              </a:rPr>
              <a:t>Supported web browsers will pop up a simple message saying that the field is required if the user attempts to submit a blank value:</a:t>
            </a:r>
          </a:p>
          <a:p>
            <a:endParaRPr lang="en-US" smtClean="0">
              <a:cs typeface="FreesiaUPC" pitchFamily="34" charset="-34"/>
            </a:endParaRPr>
          </a:p>
          <a:p>
            <a:r>
              <a:rPr lang="en-US" smtClean="0">
                <a:cs typeface="FreesiaUPC" pitchFamily="34" charset="-34"/>
              </a:rPr>
              <a:t>The required attribute, when applied to an input element, activates the require-input feature in the user’s web browser, if supported.</a:t>
            </a:r>
          </a:p>
        </p:txBody>
      </p:sp>
      <p:pic>
        <p:nvPicPr>
          <p:cNvPr id="2458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573463"/>
            <a:ext cx="29718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r>
              <a:rPr lang="en-US" smtClean="0">
                <a:cs typeface="FreesiaUPC" pitchFamily="34" charset="-34"/>
              </a:rPr>
              <a:t>Require a Value in an Input Field</a:t>
            </a:r>
          </a:p>
        </p:txBody>
      </p:sp>
      <p:sp>
        <p:nvSpPr>
          <p:cNvPr id="2560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One unfortunate problem with the require-input feature is that if multiple fields are required and missing a value, only the first one will receive the pop-up notification error. </a:t>
            </a:r>
          </a:p>
          <a:p>
            <a:r>
              <a:rPr lang="en-US" smtClean="0">
                <a:cs typeface="FreesiaUPC" pitchFamily="34" charset="-34"/>
              </a:rPr>
              <a:t>The user will need to correct the first problem and submit the form again before being notified of the second error. </a:t>
            </a:r>
          </a:p>
          <a:p>
            <a:r>
              <a:rPr lang="en-US" smtClean="0">
                <a:cs typeface="FreesiaUPC" pitchFamily="34" charset="-34"/>
              </a:rPr>
              <a:t>To sidestep this issue, simply make it clear which fields are actually required by labeling them in the HTML form differently, as in the following:</a:t>
            </a:r>
          </a:p>
        </p:txBody>
      </p:sp>
      <p:pic>
        <p:nvPicPr>
          <p:cNvPr id="2560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953000"/>
            <a:ext cx="85042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r>
              <a:rPr lang="en-US" smtClean="0">
                <a:cs typeface="FreesiaUPC" pitchFamily="34" charset="-34"/>
              </a:rPr>
              <a:t>Require a Value in an Input Field</a:t>
            </a:r>
          </a:p>
        </p:txBody>
      </p:sp>
      <p:pic>
        <p:nvPicPr>
          <p:cNvPr id="26627" name="Content Placeholder 7"/>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85800" y="1981200"/>
            <a:ext cx="8153400" cy="2106613"/>
          </a:xfrm>
        </p:spPr>
      </p:pic>
      <p:pic>
        <p:nvPicPr>
          <p:cNvPr id="26628"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419600"/>
            <a:ext cx="7340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r>
              <a:rPr lang="en-US" smtClean="0">
                <a:cs typeface="FreesiaUPC" pitchFamily="34" charset="-34"/>
              </a:rPr>
              <a:t>Set a Placeholder for an Input Field</a:t>
            </a:r>
          </a:p>
        </p:txBody>
      </p:sp>
      <p:sp>
        <p:nvSpPr>
          <p:cNvPr id="2765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placeholder input attribute to insert a one-line text string into any text-based input field. </a:t>
            </a:r>
          </a:p>
          <a:p>
            <a:endParaRPr lang="en-US" smtClean="0">
              <a:cs typeface="FreesiaUPC" pitchFamily="34" charset="-34"/>
            </a:endParaRPr>
          </a:p>
          <a:p>
            <a:r>
              <a:rPr lang="en-US" smtClean="0">
                <a:cs typeface="FreesiaUPC" pitchFamily="34" charset="-34"/>
              </a:rPr>
              <a:t>When the form loads, supported web browsers will display this string in the input area with gray text and automatically clear it when the user attempts to type in a value. </a:t>
            </a:r>
          </a:p>
          <a:p>
            <a:endParaRPr lang="en-US" smtClean="0">
              <a:cs typeface="FreesiaUPC" pitchFamily="34" charset="-34"/>
            </a:endParaRPr>
          </a:p>
          <a:p>
            <a:r>
              <a:rPr lang="en-US" smtClean="0">
                <a:cs typeface="FreesiaUPC" pitchFamily="34" charset="-34"/>
              </a:rPr>
              <a:t>This is useful to provide a subtle description or formatting hints that the user is expected to follow in order to submit your form:</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smtClean="0">
                <a:cs typeface="FreesiaUPC" pitchFamily="34" charset="-34"/>
              </a:rPr>
              <a:t>Create a Number Input Type</a:t>
            </a:r>
          </a:p>
        </p:txBody>
      </p:sp>
      <p:sp>
        <p:nvSpPr>
          <p:cNvPr id="1024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number input type to restrict input fields to numeric values only. </a:t>
            </a:r>
          </a:p>
          <a:p>
            <a:r>
              <a:rPr lang="en-US" smtClean="0">
                <a:cs typeface="FreesiaUPC" pitchFamily="34" charset="-34"/>
              </a:rPr>
              <a:t>Supported web browsers will inhibit any nonnumeric data from being submitted. </a:t>
            </a:r>
          </a:p>
          <a:p>
            <a:r>
              <a:rPr lang="en-US" smtClean="0">
                <a:cs typeface="FreesiaUPC" pitchFamily="34" charset="-34"/>
              </a:rPr>
              <a:t>You can set a minimum and maximum number range and an interval. </a:t>
            </a:r>
          </a:p>
          <a:p>
            <a:r>
              <a:rPr lang="en-US" smtClean="0">
                <a:cs typeface="FreesiaUPC" pitchFamily="34" charset="-34"/>
              </a:rPr>
              <a:t>If a number is outside of the specified range or is not divisible by the stepping value, it will be rejected with a pop-up message.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r>
              <a:rPr lang="en-US" smtClean="0">
                <a:cs typeface="FreesiaUPC" pitchFamily="34" charset="-34"/>
              </a:rPr>
              <a:t>Set a Placeholder for an Input Field</a:t>
            </a:r>
          </a:p>
        </p:txBody>
      </p:sp>
      <p:sp>
        <p:nvSpPr>
          <p:cNvPr id="28675" name="Content Placeholder 2"/>
          <p:cNvSpPr>
            <a:spLocks noGrp="1"/>
          </p:cNvSpPr>
          <p:nvPr>
            <p:ph sz="quarter" idx="1"/>
          </p:nvPr>
        </p:nvSpPr>
        <p:spPr>
          <a:xfrm>
            <a:off x="612775" y="1600200"/>
            <a:ext cx="8153400" cy="4495800"/>
          </a:xfrm>
        </p:spPr>
        <p:txBody>
          <a:bodyPr/>
          <a:lstStyle/>
          <a:p>
            <a:endParaRPr lang="en-US" smtClean="0">
              <a:cs typeface="FreesiaUPC" pitchFamily="34" charset="-34"/>
            </a:endParaRPr>
          </a:p>
          <a:p>
            <a:r>
              <a:rPr lang="en-US" smtClean="0">
                <a:cs typeface="FreesiaUPC" pitchFamily="34" charset="-34"/>
              </a:rPr>
              <a:t>The type attribute can be a text-based input type, such as text, telephone, url, email, and search. </a:t>
            </a:r>
          </a:p>
          <a:p>
            <a:r>
              <a:rPr lang="en-US" smtClean="0">
                <a:cs typeface="FreesiaUPC" pitchFamily="34" charset="-34"/>
              </a:rPr>
              <a:t>The placeholder attribute value appears as gray text in the input field itself, if supported. </a:t>
            </a:r>
          </a:p>
          <a:p>
            <a:r>
              <a:rPr lang="en-US" smtClean="0">
                <a:cs typeface="FreesiaUPC" pitchFamily="34" charset="-34"/>
              </a:rPr>
              <a:t>When the user clicks in the field, the placeholder text disappears, allowing the user to type.</a:t>
            </a:r>
          </a:p>
          <a:p>
            <a:r>
              <a:rPr lang="en-US" smtClean="0">
                <a:cs typeface="FreesiaUPC" pitchFamily="34" charset="-34"/>
              </a:rPr>
              <a:t>The placeholder feature is supported by all recent releases of Safari, Chrome, Firefox, and Opera. For older and other web browsers, the placeholder attribute is ignored, and the text field is rendered empty.</a:t>
            </a:r>
          </a:p>
        </p:txBody>
      </p:sp>
      <p:pic>
        <p:nvPicPr>
          <p:cNvPr id="2867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r>
              <a:rPr lang="en-US" smtClean="0">
                <a:cs typeface="FreesiaUPC" pitchFamily="34" charset="-34"/>
              </a:rPr>
              <a:t>Set a Placeholder for an Input Field</a:t>
            </a:r>
          </a:p>
        </p:txBody>
      </p:sp>
      <p:pic>
        <p:nvPicPr>
          <p:cNvPr id="29699"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38200" y="1971675"/>
            <a:ext cx="7275513" cy="1533525"/>
          </a:xfrm>
        </p:spPr>
      </p:pic>
      <p:pic>
        <p:nvPicPr>
          <p:cNvPr id="29700"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933825"/>
            <a:ext cx="73787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r>
              <a:rPr lang="en-US" smtClean="0">
                <a:cs typeface="FreesiaUPC" pitchFamily="34" charset="-34"/>
              </a:rPr>
              <a:t>Auto-Focus on an Input Field</a:t>
            </a:r>
          </a:p>
        </p:txBody>
      </p:sp>
      <p:sp>
        <p:nvSpPr>
          <p:cNvPr id="3072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autofocus input attribute to automatically move the user’s cursor, or insertion point, directly to any input field as soon as the web page loads. </a:t>
            </a:r>
          </a:p>
          <a:p>
            <a:r>
              <a:rPr lang="en-US" smtClean="0">
                <a:cs typeface="FreesiaUPC" pitchFamily="34" charset="-34"/>
              </a:rPr>
              <a:t>This is useful to direct the user to input fields that are required to be populated early after the page loads, such as a username field:</a:t>
            </a:r>
          </a:p>
          <a:p>
            <a:endParaRPr lang="en-US" smtClean="0">
              <a:cs typeface="FreesiaUPC" pitchFamily="34" charset="-34"/>
            </a:endParaRPr>
          </a:p>
          <a:p>
            <a:r>
              <a:rPr lang="en-US" smtClean="0">
                <a:cs typeface="FreesiaUPC" pitchFamily="34" charset="-34"/>
              </a:rPr>
              <a:t>The autofocus attribute activates the auto-focus feature in the user’s web browser, if supported. </a:t>
            </a:r>
          </a:p>
          <a:p>
            <a:r>
              <a:rPr lang="en-US" smtClean="0">
                <a:cs typeface="FreesiaUPC" pitchFamily="34" charset="-34"/>
              </a:rPr>
              <a:t>If multiple input elements are set to auto-focus, in Firefox the first input receives the focus and the cursor, but in Chrome, Safari, and Opera, it is the last input.</a:t>
            </a:r>
          </a:p>
        </p:txBody>
      </p:sp>
      <p:pic>
        <p:nvPicPr>
          <p:cNvPr id="3072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024313"/>
            <a:ext cx="35512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r>
              <a:rPr lang="en-US" smtClean="0">
                <a:cs typeface="FreesiaUPC" pitchFamily="34" charset="-34"/>
              </a:rPr>
              <a:t>Auto-Focus on an Input Field</a:t>
            </a:r>
          </a:p>
        </p:txBody>
      </p:sp>
      <p:pic>
        <p:nvPicPr>
          <p:cNvPr id="31747"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2209800"/>
            <a:ext cx="8153400" cy="1258888"/>
          </a:xfrm>
        </p:spPr>
      </p:pic>
      <p:pic>
        <p:nvPicPr>
          <p:cNvPr id="31748"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770313"/>
            <a:ext cx="7805738"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r>
              <a:rPr lang="en-US" smtClean="0">
                <a:cs typeface="FreesiaUPC" pitchFamily="34" charset="-34"/>
              </a:rPr>
              <a:t>Disable Auto-Completion of Input Text</a:t>
            </a:r>
          </a:p>
        </p:txBody>
      </p:sp>
      <p:sp>
        <p:nvSpPr>
          <p:cNvPr id="3277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autocomplete input attribute to instruct the browser how it should remember the values in a form after it is submitted. </a:t>
            </a:r>
          </a:p>
          <a:p>
            <a:r>
              <a:rPr lang="en-US" smtClean="0">
                <a:cs typeface="FreesiaUPC" pitchFamily="34" charset="-34"/>
              </a:rPr>
              <a:t>When the form loads again, supported web browsers will present a pull-down list showing all previous values after the user types the first character that matches a previously used value. </a:t>
            </a:r>
          </a:p>
          <a:p>
            <a:r>
              <a:rPr lang="en-US" smtClean="0">
                <a:cs typeface="FreesiaUPC" pitchFamily="34" charset="-34"/>
              </a:rPr>
              <a:t>This feature is enabled by default, but should be disabled for security text fields, such as usernames and Q&amp;A authentication.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r>
              <a:rPr lang="en-US" smtClean="0">
                <a:cs typeface="FreesiaUPC" pitchFamily="34" charset="-34"/>
              </a:rPr>
              <a:t>Disable Auto-Completion of Input Text</a:t>
            </a:r>
          </a:p>
        </p:txBody>
      </p:sp>
      <p:sp>
        <p:nvSpPr>
          <p:cNvPr id="3379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disable it on your website by applying autocomplete=’off’ to a form tag:</a:t>
            </a:r>
          </a:p>
          <a:p>
            <a:endParaRPr lang="en-US" smtClean="0">
              <a:cs typeface="FreesiaUPC" pitchFamily="34" charset="-34"/>
            </a:endParaRPr>
          </a:p>
          <a:p>
            <a:endParaRPr lang="en-US" smtClean="0">
              <a:cs typeface="FreesiaUPC" pitchFamily="34" charset="-34"/>
            </a:endParaRPr>
          </a:p>
          <a:p>
            <a:r>
              <a:rPr lang="en-US" smtClean="0">
                <a:cs typeface="FreesiaUPC" pitchFamily="34" charset="-34"/>
              </a:rPr>
              <a:t>Or set autocomplete=’off’ on individual input elements; no values will be cached, nor will a pull-down list appear:</a:t>
            </a:r>
          </a:p>
        </p:txBody>
      </p:sp>
      <p:pic>
        <p:nvPicPr>
          <p:cNvPr id="3379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438400"/>
            <a:ext cx="41481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191000"/>
            <a:ext cx="57864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r>
              <a:rPr lang="en-US" smtClean="0">
                <a:cs typeface="FreesiaUPC" pitchFamily="34" charset="-34"/>
              </a:rPr>
              <a:t>Disable Auto-Completion of Input Text</a:t>
            </a:r>
          </a:p>
        </p:txBody>
      </p:sp>
      <p:pic>
        <p:nvPicPr>
          <p:cNvPr id="34819"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09600" y="1828800"/>
            <a:ext cx="8037513" cy="2124075"/>
          </a:xfrm>
        </p:spPr>
      </p:pic>
      <p:pic>
        <p:nvPicPr>
          <p:cNvPr id="34820"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419600"/>
            <a:ext cx="77438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12775" y="228600"/>
            <a:ext cx="8153400" cy="990600"/>
          </a:xfrm>
        </p:spPr>
        <p:txBody>
          <a:bodyPr/>
          <a:lstStyle/>
          <a:p>
            <a:r>
              <a:rPr lang="en-US" smtClean="0">
                <a:cs typeface="FreesiaUPC" pitchFamily="34" charset="-34"/>
              </a:rPr>
              <a:t>Using Speech Input</a:t>
            </a:r>
          </a:p>
        </p:txBody>
      </p:sp>
      <p:sp>
        <p:nvSpPr>
          <p:cNvPr id="3584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Google Chrome web browser supports a speech input feature, which enables the user to transcribe voice data into text input values. </a:t>
            </a:r>
          </a:p>
          <a:p>
            <a:r>
              <a:rPr lang="en-US" smtClean="0">
                <a:cs typeface="FreesiaUPC" pitchFamily="34" charset="-34"/>
              </a:rPr>
              <a:t>Although this is not currently a part of any official HTML5 specification, you can add the attribute x-webkit-speech to text-based form inputs to activate it:</a:t>
            </a:r>
          </a:p>
          <a:p>
            <a:endParaRPr lang="en-US" smtClean="0">
              <a:cs typeface="FreesiaUPC" pitchFamily="34" charset="-34"/>
            </a:endParaRPr>
          </a:p>
          <a:p>
            <a:r>
              <a:rPr lang="en-US" smtClean="0">
                <a:cs typeface="FreesiaUPC" pitchFamily="34" charset="-34"/>
              </a:rPr>
              <a:t>The type attribute can be a text-based input type, such as text, number, telephone, and search. </a:t>
            </a:r>
          </a:p>
          <a:p>
            <a:r>
              <a:rPr lang="en-US" smtClean="0">
                <a:cs typeface="FreesiaUPC" pitchFamily="34" charset="-34"/>
              </a:rPr>
              <a:t>This is limited because x-webkit-speech is accessible only within simple text or number attributes and will not work on the URL, email, or date input type elements.</a:t>
            </a:r>
          </a:p>
        </p:txBody>
      </p:sp>
      <p:pic>
        <p:nvPicPr>
          <p:cNvPr id="3584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62400"/>
            <a:ext cx="62484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r>
              <a:rPr lang="en-US" smtClean="0">
                <a:cs typeface="FreesiaUPC" pitchFamily="34" charset="-34"/>
              </a:rPr>
              <a:t>Using Speech Input</a:t>
            </a:r>
          </a:p>
        </p:txBody>
      </p:sp>
      <p:sp>
        <p:nvSpPr>
          <p:cNvPr id="36867"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This feature is supported in Chrome 11 and later. </a:t>
            </a:r>
          </a:p>
          <a:p>
            <a:r>
              <a:rPr lang="en-US" smtClean="0">
                <a:cs typeface="FreesiaUPC" pitchFamily="34" charset="-34"/>
              </a:rPr>
              <a:t>All other browsers simply ignore the special attribute, thus causing no compatibility issues if you add this feature to your website.</a:t>
            </a:r>
          </a:p>
          <a:p>
            <a:r>
              <a:rPr lang="en-US" smtClean="0">
                <a:cs typeface="FreesiaUPC" pitchFamily="34" charset="-34"/>
              </a:rPr>
              <a:t>The new Google Speech API actually performs the voice-to-text conversion. </a:t>
            </a:r>
          </a:p>
          <a:p>
            <a:r>
              <a:rPr lang="en-US" smtClean="0">
                <a:cs typeface="FreesiaUPC" pitchFamily="34" charset="-34"/>
              </a:rPr>
              <a:t>This means that the speech input feature’s algorithm and code is not found locally on the user’s web browser but is accessible only over the Internet and kept proprietary by Google’s licensing and copyright.</a:t>
            </a:r>
          </a:p>
          <a:p>
            <a:endParaRPr lang="en-US" smtClean="0">
              <a:cs typeface="FreesiaUPC"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12775" y="228600"/>
            <a:ext cx="8153400" cy="990600"/>
          </a:xfrm>
        </p:spPr>
        <p:txBody>
          <a:bodyPr/>
          <a:lstStyle/>
          <a:p>
            <a:r>
              <a:rPr lang="en-US" smtClean="0">
                <a:cs typeface="FreesiaUPC" pitchFamily="34" charset="-34"/>
              </a:rPr>
              <a:t>Using Speech Input</a:t>
            </a:r>
          </a:p>
        </p:txBody>
      </p:sp>
      <p:pic>
        <p:nvPicPr>
          <p:cNvPr id="37891"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85800" y="1828800"/>
            <a:ext cx="8153400" cy="1266825"/>
          </a:xfrm>
        </p:spPr>
      </p:pic>
      <p:pic>
        <p:nvPicPr>
          <p:cNvPr id="37892"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429000"/>
            <a:ext cx="640238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2313" y="5334000"/>
            <a:ext cx="77358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smtClean="0">
                <a:cs typeface="FreesiaUPC" pitchFamily="34" charset="-34"/>
              </a:rPr>
              <a:t>Create a Number Input Type</a:t>
            </a:r>
          </a:p>
        </p:txBody>
      </p:sp>
      <p:sp>
        <p:nvSpPr>
          <p:cNvPr id="11267" name="Content Placeholder 2"/>
          <p:cNvSpPr>
            <a:spLocks noGrp="1"/>
          </p:cNvSpPr>
          <p:nvPr>
            <p:ph sz="quarter" idx="1"/>
          </p:nvPr>
        </p:nvSpPr>
        <p:spPr>
          <a:xfrm>
            <a:off x="612775" y="1600200"/>
            <a:ext cx="8153400" cy="4495800"/>
          </a:xfrm>
        </p:spPr>
        <p:txBody>
          <a:bodyPr/>
          <a:lstStyle/>
          <a:p>
            <a:endParaRPr lang="en-US" smtClean="0">
              <a:cs typeface="FreesiaUPC" pitchFamily="34" charset="-34"/>
            </a:endParaRPr>
          </a:p>
          <a:p>
            <a:r>
              <a:rPr lang="en-US" smtClean="0">
                <a:cs typeface="FreesiaUPC" pitchFamily="34" charset="-34"/>
              </a:rPr>
              <a:t>The type=’number’ attribute value activates the number-specific input options of the user’s web browser, if supported. </a:t>
            </a:r>
          </a:p>
          <a:p>
            <a:r>
              <a:rPr lang="en-US" smtClean="0">
                <a:cs typeface="FreesiaUPC" pitchFamily="34" charset="-34"/>
              </a:rPr>
              <a:t>Additional input element attributes, such as name and value, have the same meaning and functionality common in HTML forms. </a:t>
            </a:r>
          </a:p>
          <a:p>
            <a:r>
              <a:rPr lang="en-US" smtClean="0">
                <a:cs typeface="FreesiaUPC" pitchFamily="34" charset="-34"/>
              </a:rPr>
              <a:t>Any combination of the min, max, and step attributes can be optionally applied. </a:t>
            </a:r>
          </a:p>
          <a:p>
            <a:r>
              <a:rPr lang="en-US" smtClean="0">
                <a:cs typeface="FreesiaUPC" pitchFamily="34" charset="-34"/>
              </a:rPr>
              <a:t>step specifies the interval size of valid numbers, starting at 0, unless min is specified.</a:t>
            </a:r>
          </a:p>
          <a:p>
            <a:r>
              <a:rPr lang="en-US" smtClean="0">
                <a:cs typeface="FreesiaUPC" pitchFamily="34" charset="-34"/>
              </a:rPr>
              <a:t>When the number input type is activated, a pair of up and down buttons will appear beside the input field.</a:t>
            </a:r>
          </a:p>
        </p:txBody>
      </p:sp>
      <p:pic>
        <p:nvPicPr>
          <p:cNvPr id="1126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 y="1676400"/>
            <a:ext cx="8610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12775" y="228600"/>
            <a:ext cx="8153400" cy="990600"/>
          </a:xfrm>
        </p:spPr>
        <p:txBody>
          <a:bodyPr/>
          <a:lstStyle/>
          <a:p>
            <a:r>
              <a:rPr lang="en-US" sz="4000" smtClean="0">
                <a:cs typeface="FreesiaUPC" pitchFamily="34" charset="-34"/>
              </a:rPr>
              <a:t>Create a Drop-Down List for Text Input Suggestions</a:t>
            </a:r>
          </a:p>
        </p:txBody>
      </p:sp>
      <p:sp>
        <p:nvSpPr>
          <p:cNvPr id="3891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If you have a text input field that you want to provide a subtle list of suggested values, you can create a drop-down list of suggestions that will appear immediately under the form input as the user starts typing.</a:t>
            </a:r>
          </a:p>
          <a:p>
            <a:endParaRPr lang="en-US" smtClean="0">
              <a:cs typeface="FreesiaUPC" pitchFamily="34" charset="-34"/>
            </a:endParaRPr>
          </a:p>
        </p:txBody>
      </p:sp>
      <p:pic>
        <p:nvPicPr>
          <p:cNvPr id="3891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276600"/>
            <a:ext cx="5816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12775" y="228600"/>
            <a:ext cx="8153400" cy="990600"/>
          </a:xfrm>
        </p:spPr>
        <p:txBody>
          <a:bodyPr/>
          <a:lstStyle/>
          <a:p>
            <a:r>
              <a:rPr lang="en-US" sz="4000" smtClean="0">
                <a:cs typeface="FreesiaUPC" pitchFamily="34" charset="-34"/>
              </a:rPr>
              <a:t>Create a Drop-Down List for Text Input Suggestions</a:t>
            </a:r>
          </a:p>
        </p:txBody>
      </p:sp>
      <p:sp>
        <p:nvSpPr>
          <p:cNvPr id="3993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type attribute can be a text-based input type, such as text, telephone, email, and search. </a:t>
            </a:r>
          </a:p>
          <a:p>
            <a:r>
              <a:rPr lang="en-US" smtClean="0">
                <a:cs typeface="FreesiaUPC" pitchFamily="34" charset="-34"/>
              </a:rPr>
              <a:t>In the input element, add a new attribute, list, and assign it an identifier. </a:t>
            </a:r>
          </a:p>
          <a:p>
            <a:r>
              <a:rPr lang="en-US" smtClean="0">
                <a:cs typeface="FreesiaUPC" pitchFamily="34" charset="-34"/>
              </a:rPr>
              <a:t>The datalist element must have a matching id attribute value, binding the datalist’s options to that input element. </a:t>
            </a:r>
          </a:p>
          <a:p>
            <a:r>
              <a:rPr lang="en-US" smtClean="0">
                <a:cs typeface="FreesiaUPC" pitchFamily="34" charset="-34"/>
              </a:rPr>
              <a:t>Within datalist, define a series of option elements with label and value attributes; label will appear in the drop-down list, and value will be used when the form is submitted.</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r>
              <a:rPr lang="en-US" sz="4000" smtClean="0">
                <a:cs typeface="FreesiaUPC" pitchFamily="34" charset="-34"/>
              </a:rPr>
              <a:t>Create a Drop-Down List for Text Input Suggestions</a:t>
            </a:r>
          </a:p>
        </p:txBody>
      </p:sp>
      <p:sp>
        <p:nvSpPr>
          <p:cNvPr id="4096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When the drop-down list is rendered, the content that appears depends on the browser. </a:t>
            </a:r>
          </a:p>
          <a:p>
            <a:r>
              <a:rPr lang="en-US" smtClean="0">
                <a:cs typeface="FreesiaUPC" pitchFamily="34" charset="-34"/>
              </a:rPr>
              <a:t>In Opera, both the label and value attributes appear on the list; in Firefox, only the label attribute appears. As such, the text will be filtered on both attributes in Opera and only on one in Firefox.</a:t>
            </a:r>
          </a:p>
          <a:p>
            <a:r>
              <a:rPr lang="en-US" smtClean="0">
                <a:cs typeface="FreesiaUPC" pitchFamily="34" charset="-34"/>
              </a:rPr>
              <a:t>Other web browsers ignore the list attribute and &lt;datalist&gt; tag. </a:t>
            </a:r>
          </a:p>
          <a:p>
            <a:r>
              <a:rPr lang="en-US" smtClean="0">
                <a:cs typeface="FreesiaUPC" pitchFamily="34" charset="-34"/>
              </a:rPr>
              <a:t>The input element will act like a normal text field.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12775" y="228600"/>
            <a:ext cx="8153400" cy="990600"/>
          </a:xfrm>
        </p:spPr>
        <p:txBody>
          <a:bodyPr/>
          <a:lstStyle/>
          <a:p>
            <a:r>
              <a:rPr lang="en-US" sz="4000" smtClean="0">
                <a:cs typeface="FreesiaUPC" pitchFamily="34" charset="-34"/>
              </a:rPr>
              <a:t>Create a Drop-Down List for Text Input Suggestions</a:t>
            </a:r>
          </a:p>
        </p:txBody>
      </p:sp>
      <p:pic>
        <p:nvPicPr>
          <p:cNvPr id="41987"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38200" y="2162175"/>
            <a:ext cx="7570788" cy="2562225"/>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12775" y="228600"/>
            <a:ext cx="8153400" cy="990600"/>
          </a:xfrm>
        </p:spPr>
        <p:txBody>
          <a:bodyPr/>
          <a:lstStyle/>
          <a:p>
            <a:r>
              <a:rPr lang="en-US" sz="4000" smtClean="0">
                <a:cs typeface="FreesiaUPC" pitchFamily="34" charset="-34"/>
              </a:rPr>
              <a:t>Create a Drop-Down List for Text Input Suggestions</a:t>
            </a:r>
          </a:p>
        </p:txBody>
      </p:sp>
      <p:pic>
        <p:nvPicPr>
          <p:cNvPr id="43011"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143000" y="1981200"/>
            <a:ext cx="6945313" cy="3733800"/>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12775" y="228600"/>
            <a:ext cx="8153400" cy="990600"/>
          </a:xfrm>
        </p:spPr>
        <p:txBody>
          <a:bodyPr/>
          <a:lstStyle/>
          <a:p>
            <a:r>
              <a:rPr lang="en-US" sz="4000" smtClean="0">
                <a:cs typeface="FreesiaUPC" pitchFamily="34" charset="-34"/>
              </a:rPr>
              <a:t>Create a Drop-Down List for Text Input Suggestions</a:t>
            </a:r>
          </a:p>
        </p:txBody>
      </p:sp>
      <p:pic>
        <p:nvPicPr>
          <p:cNvPr id="44035"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63575" y="1752600"/>
            <a:ext cx="7947025" cy="4572000"/>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12775" y="228600"/>
            <a:ext cx="8153400" cy="990600"/>
          </a:xfrm>
        </p:spPr>
        <p:txBody>
          <a:bodyPr/>
          <a:lstStyle/>
          <a:p>
            <a:r>
              <a:rPr lang="en-US" sz="4000" smtClean="0">
                <a:cs typeface="FreesiaUPC" pitchFamily="34" charset="-34"/>
              </a:rPr>
              <a:t>Restrict Input Values Using Pattern Matching</a:t>
            </a:r>
          </a:p>
        </p:txBody>
      </p:sp>
      <p:sp>
        <p:nvSpPr>
          <p:cNvPr id="4505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pattern matching attribute, new in HTML5, to restrict input fields to values that follow a custom formatting pattern that you define. </a:t>
            </a:r>
          </a:p>
          <a:p>
            <a:endParaRPr lang="en-US" smtClean="0">
              <a:cs typeface="FreesiaUPC" pitchFamily="34" charset="-34"/>
            </a:endParaRPr>
          </a:p>
          <a:p>
            <a:r>
              <a:rPr lang="en-US" smtClean="0">
                <a:cs typeface="FreesiaUPC" pitchFamily="34" charset="-34"/>
              </a:rPr>
              <a:t>This is useful if you need to ensure that the user submits correctly formatted values; otherwise, the browser displays a message to the user and stops the form submission process:</a:t>
            </a:r>
          </a:p>
          <a:p>
            <a:endParaRPr lang="en-US" smtClean="0">
              <a:cs typeface="FreesiaUPC" pitchFamily="34" charset="-34"/>
            </a:endParaRPr>
          </a:p>
          <a:p>
            <a:endParaRPr lang="en-US" smtClean="0">
              <a:cs typeface="FreesiaUPC" pitchFamily="34" charset="-34"/>
            </a:endParaRPr>
          </a:p>
        </p:txBody>
      </p:sp>
      <p:pic>
        <p:nvPicPr>
          <p:cNvPr id="4506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724400"/>
            <a:ext cx="716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12775" y="228600"/>
            <a:ext cx="8153400" cy="990600"/>
          </a:xfrm>
        </p:spPr>
        <p:txBody>
          <a:bodyPr/>
          <a:lstStyle/>
          <a:p>
            <a:r>
              <a:rPr lang="en-US" sz="4000" smtClean="0">
                <a:cs typeface="FreesiaUPC" pitchFamily="34" charset="-34"/>
              </a:rPr>
              <a:t>Restrict Input Values Using Pattern Matching</a:t>
            </a:r>
          </a:p>
        </p:txBody>
      </p:sp>
      <p:sp>
        <p:nvSpPr>
          <p:cNvPr id="46083"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type attribute can be a text-based input type, such as text, number, telephone, and search. </a:t>
            </a:r>
          </a:p>
          <a:p>
            <a:r>
              <a:rPr lang="en-US" smtClean="0">
                <a:cs typeface="FreesiaUPC" pitchFamily="34" charset="-34"/>
              </a:rPr>
              <a:t>The pattern variable represents a regular expression syntax that defines the format of acceptable values that can be submitted by the user. </a:t>
            </a:r>
          </a:p>
          <a:p>
            <a:r>
              <a:rPr lang="en-US" smtClean="0">
                <a:cs typeface="FreesiaUPC" pitchFamily="34" charset="-34"/>
              </a:rPr>
              <a:t>Because different programming languages have different regular expression syntaxes, HTML5 follows the JavaScript pattern syntax. </a:t>
            </a:r>
          </a:p>
          <a:p>
            <a:r>
              <a:rPr lang="en-US" smtClean="0">
                <a:cs typeface="FreesiaUPC" pitchFamily="34" charset="-34"/>
              </a:rPr>
              <a:t>The title variable is a plain-text explanation of what the regular expression represents. </a:t>
            </a:r>
          </a:p>
          <a:p>
            <a:r>
              <a:rPr lang="en-US" smtClean="0">
                <a:cs typeface="FreesiaUPC" pitchFamily="34" charset="-34"/>
              </a:rPr>
              <a:t>It will be displayed to the user as a pop-up bubble if the user’s value does not match pattern.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12775" y="228600"/>
            <a:ext cx="8153400" cy="990600"/>
          </a:xfrm>
        </p:spPr>
        <p:txBody>
          <a:bodyPr/>
          <a:lstStyle/>
          <a:p>
            <a:r>
              <a:rPr lang="en-US" sz="4000" smtClean="0">
                <a:cs typeface="FreesiaUPC" pitchFamily="34" charset="-34"/>
              </a:rPr>
              <a:t>Restrict Input Values Using Pattern Matching</a:t>
            </a:r>
          </a:p>
        </p:txBody>
      </p:sp>
      <p:pic>
        <p:nvPicPr>
          <p:cNvPr id="47107" name="Content Placeholder 6"/>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762000" y="4267200"/>
            <a:ext cx="7645400" cy="1676400"/>
          </a:xfrm>
        </p:spPr>
      </p:pic>
      <p:pic>
        <p:nvPicPr>
          <p:cNvPr id="47108"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2588" y="1905000"/>
            <a:ext cx="8380412"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12775" y="228600"/>
            <a:ext cx="8153400" cy="990600"/>
          </a:xfrm>
        </p:spPr>
        <p:txBody>
          <a:bodyPr/>
          <a:lstStyle/>
          <a:p>
            <a:r>
              <a:rPr lang="en-US" smtClean="0">
                <a:cs typeface="FreesiaUPC" pitchFamily="34" charset="-34"/>
              </a:rPr>
              <a:t>Create a Date Input Type</a:t>
            </a:r>
          </a:p>
        </p:txBody>
      </p:sp>
      <p:sp>
        <p:nvSpPr>
          <p:cNvPr id="4813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date input type, new in HTML5, to restrict input fields to values formatted like a date string:</a:t>
            </a:r>
          </a:p>
          <a:p>
            <a:endParaRPr lang="en-US" smtClean="0">
              <a:cs typeface="FreesiaUPC" pitchFamily="34" charset="-34"/>
            </a:endParaRPr>
          </a:p>
          <a:p>
            <a:r>
              <a:rPr lang="en-US" smtClean="0">
                <a:cs typeface="FreesiaUPC" pitchFamily="34" charset="-34"/>
              </a:rPr>
              <a:t>The type=’date’ attribute value activates the date-specific input options of the user’s web browser, if supported. </a:t>
            </a:r>
          </a:p>
          <a:p>
            <a:r>
              <a:rPr lang="en-US" smtClean="0">
                <a:cs typeface="FreesiaUPC" pitchFamily="34" charset="-34"/>
              </a:rPr>
              <a:t>If you assign value=’date’ to prepopulate the input field, the date format should match the yyyy-mm-dd format.</a:t>
            </a:r>
          </a:p>
          <a:p>
            <a:r>
              <a:rPr lang="en-US" smtClean="0">
                <a:cs typeface="FreesiaUPC" pitchFamily="34" charset="-34"/>
              </a:rPr>
              <a:t>Other date-related input types are also available in HTML5: month, week, time, datetime, and datetime-local. </a:t>
            </a:r>
          </a:p>
          <a:p>
            <a:endParaRPr lang="en-US" smtClean="0">
              <a:cs typeface="FreesiaUPC" pitchFamily="34" charset="-34"/>
            </a:endParaRPr>
          </a:p>
        </p:txBody>
      </p:sp>
      <p:pic>
        <p:nvPicPr>
          <p:cNvPr id="4813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514600"/>
            <a:ext cx="72913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smtClean="0">
                <a:cs typeface="FreesiaUPC" pitchFamily="34" charset="-34"/>
              </a:rPr>
              <a:t>Create a Number Input Type</a:t>
            </a:r>
          </a:p>
        </p:txBody>
      </p:sp>
      <p:pic>
        <p:nvPicPr>
          <p:cNvPr id="1229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113" y="1773238"/>
            <a:ext cx="8370887" cy="150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77913" y="3733800"/>
            <a:ext cx="699928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47763" y="4953000"/>
            <a:ext cx="6858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12775" y="228600"/>
            <a:ext cx="8153400" cy="990600"/>
          </a:xfrm>
        </p:spPr>
        <p:txBody>
          <a:bodyPr/>
          <a:lstStyle/>
          <a:p>
            <a:r>
              <a:rPr lang="en-US" smtClean="0">
                <a:cs typeface="FreesiaUPC" pitchFamily="34" charset="-34"/>
              </a:rPr>
              <a:t>Create a Date Input Type</a:t>
            </a:r>
          </a:p>
        </p:txBody>
      </p:sp>
      <p:sp>
        <p:nvSpPr>
          <p:cNvPr id="4915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type=’month’ and type=’week’ input types are similar to type=’date’ in idea, except that they follow a yyyy-mm and yyyy-Www format. </a:t>
            </a:r>
          </a:p>
          <a:p>
            <a:r>
              <a:rPr lang="en-US" smtClean="0">
                <a:cs typeface="FreesiaUPC" pitchFamily="34" charset="-34"/>
              </a:rPr>
              <a:t>To clarify, the week syntax is four year digits, followed by a literal W and then two week digits, such as 2011-W24.</a:t>
            </a:r>
          </a:p>
          <a:p>
            <a:r>
              <a:rPr lang="en-US" smtClean="0">
                <a:cs typeface="FreesiaUPC" pitchFamily="34" charset="-34"/>
              </a:rPr>
              <a:t>Time can also be represented here and optionally appended to date. </a:t>
            </a:r>
          </a:p>
          <a:p>
            <a:r>
              <a:rPr lang="en-US" smtClean="0">
                <a:cs typeface="FreesiaUPC" pitchFamily="34" charset="-34"/>
              </a:rPr>
              <a:t>The time follows the 24-hour format hh:mm:ss.mmm. </a:t>
            </a:r>
          </a:p>
          <a:p>
            <a:r>
              <a:rPr lang="en-US" smtClean="0">
                <a:cs typeface="FreesiaUPC" pitchFamily="34" charset="-34"/>
              </a:rPr>
              <a:t>When accepted for input here, the user may optionally omit the lesser time units, such as seconds and milliseconds, and only specify a time like 13:54.</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12775" y="228600"/>
            <a:ext cx="8153400" cy="990600"/>
          </a:xfrm>
        </p:spPr>
        <p:txBody>
          <a:bodyPr/>
          <a:lstStyle/>
          <a:p>
            <a:r>
              <a:rPr lang="en-US" smtClean="0">
                <a:cs typeface="FreesiaUPC" pitchFamily="34" charset="-34"/>
              </a:rPr>
              <a:t>Create a Date Input Type</a:t>
            </a:r>
          </a:p>
        </p:txBody>
      </p:sp>
      <p:sp>
        <p:nvSpPr>
          <p:cNvPr id="5017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Because not many browsers support the date input type, there are several third-party JavaScript fallbacks that can easily be employed. jQuery UI provides a Datepicker function that can be used as a fallback; you can download it from </a:t>
            </a:r>
            <a:r>
              <a:rPr lang="en-US" smtClean="0">
                <a:cs typeface="FreesiaUPC" pitchFamily="34" charset="-34"/>
                <a:hlinkClick r:id="rId2"/>
              </a:rPr>
              <a:t>http://jqueryui.com/demos/datepicker</a:t>
            </a:r>
            <a:r>
              <a:rPr lang="en-US" smtClean="0">
                <a:cs typeface="FreesiaUPC" pitchFamily="34" charset="-34"/>
              </a:rPr>
              <a:t>.</a:t>
            </a:r>
          </a:p>
        </p:txBody>
      </p:sp>
      <p:pic>
        <p:nvPicPr>
          <p:cNvPr id="5018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736975"/>
            <a:ext cx="2743200"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612775" y="228600"/>
            <a:ext cx="8153400" cy="990600"/>
          </a:xfrm>
        </p:spPr>
        <p:txBody>
          <a:bodyPr/>
          <a:lstStyle/>
          <a:p>
            <a:r>
              <a:rPr lang="en-US" smtClean="0">
                <a:cs typeface="FreesiaUPC" pitchFamily="34" charset="-34"/>
              </a:rPr>
              <a:t>Create a Date Input Type</a:t>
            </a:r>
          </a:p>
        </p:txBody>
      </p:sp>
      <p:pic>
        <p:nvPicPr>
          <p:cNvPr id="51203"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31788" y="1828800"/>
            <a:ext cx="8616950" cy="3886200"/>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612775" y="228600"/>
            <a:ext cx="8153400" cy="990600"/>
          </a:xfrm>
        </p:spPr>
        <p:txBody>
          <a:bodyPr/>
          <a:lstStyle/>
          <a:p>
            <a:r>
              <a:rPr lang="en-US" smtClean="0">
                <a:cs typeface="FreesiaUPC" pitchFamily="34" charset="-34"/>
              </a:rPr>
              <a:t>Create a Date Input Type</a:t>
            </a:r>
          </a:p>
        </p:txBody>
      </p:sp>
      <p:pic>
        <p:nvPicPr>
          <p:cNvPr id="52227"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76400" y="1600200"/>
            <a:ext cx="5943600" cy="5067300"/>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12775" y="228600"/>
            <a:ext cx="8153400" cy="990600"/>
          </a:xfrm>
        </p:spPr>
        <p:txBody>
          <a:bodyPr/>
          <a:lstStyle/>
          <a:p>
            <a:r>
              <a:rPr lang="en-US" smtClean="0">
                <a:cs typeface="FreesiaUPC" pitchFamily="34" charset="-34"/>
              </a:rPr>
              <a:t>Create a Date Input Type</a:t>
            </a:r>
          </a:p>
        </p:txBody>
      </p:sp>
      <p:pic>
        <p:nvPicPr>
          <p:cNvPr id="53251"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550988" y="2119313"/>
            <a:ext cx="6276975" cy="3457575"/>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12775" y="228600"/>
            <a:ext cx="8153400" cy="990600"/>
          </a:xfrm>
        </p:spPr>
        <p:txBody>
          <a:bodyPr/>
          <a:lstStyle/>
          <a:p>
            <a:r>
              <a:rPr lang="en-US" smtClean="0">
                <a:cs typeface="FreesiaUPC" pitchFamily="34" charset="-34"/>
              </a:rPr>
              <a:t>Create a Range Input Type</a:t>
            </a:r>
          </a:p>
        </p:txBody>
      </p:sp>
      <p:sp>
        <p:nvSpPr>
          <p:cNvPr id="5427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range input type, new in HTML5, to create a sliding input field. </a:t>
            </a:r>
          </a:p>
          <a:p>
            <a:r>
              <a:rPr lang="en-US" smtClean="0">
                <a:cs typeface="FreesiaUPC" pitchFamily="34" charset="-34"/>
              </a:rPr>
              <a:t>Supported web browsers will display a slider bar and a thumb piece that can be moved left and right. </a:t>
            </a:r>
          </a:p>
          <a:p>
            <a:r>
              <a:rPr lang="en-US" smtClean="0">
                <a:cs typeface="FreesiaUPC" pitchFamily="34" charset="-34"/>
              </a:rPr>
              <a:t>The value of the input element changes depending on the position of the thumb piece:</a:t>
            </a:r>
          </a:p>
          <a:p>
            <a:endParaRPr lang="en-US" smtClean="0">
              <a:cs typeface="FreesiaUPC" pitchFamily="34" charset="-34"/>
            </a:endParaRPr>
          </a:p>
          <a:p>
            <a:r>
              <a:rPr lang="en-US" smtClean="0">
                <a:cs typeface="FreesiaUPC" pitchFamily="34" charset="-34"/>
              </a:rPr>
              <a:t>Because the range input type is effectively a slider version of the number input type, it also supports the same optional min, max, and step attributes. </a:t>
            </a:r>
          </a:p>
          <a:p>
            <a:r>
              <a:rPr lang="en-US" smtClean="0">
                <a:cs typeface="FreesiaUPC" pitchFamily="34" charset="-34"/>
              </a:rPr>
              <a:t>If absent, min defaults to 0, max is 100, and step is 1.</a:t>
            </a:r>
          </a:p>
        </p:txBody>
      </p:sp>
      <p:pic>
        <p:nvPicPr>
          <p:cNvPr id="5427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114800"/>
            <a:ext cx="9144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12775" y="228600"/>
            <a:ext cx="8153400" cy="990600"/>
          </a:xfrm>
        </p:spPr>
        <p:txBody>
          <a:bodyPr/>
          <a:lstStyle/>
          <a:p>
            <a:r>
              <a:rPr lang="en-US" smtClean="0">
                <a:cs typeface="FreesiaUPC" pitchFamily="34" charset="-34"/>
              </a:rPr>
              <a:t>Create a Range Input Type</a:t>
            </a:r>
          </a:p>
        </p:txBody>
      </p:sp>
      <p:sp>
        <p:nvSpPr>
          <p:cNvPr id="55299"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In WebKit browsers, you can customize the slider CSS itself. </a:t>
            </a:r>
          </a:p>
          <a:p>
            <a:r>
              <a:rPr lang="en-US" smtClean="0">
                <a:cs typeface="FreesiaUPC" pitchFamily="34" charset="-34"/>
              </a:rPr>
              <a:t>This is done by disabling the -webkit-appearance property and then applying your own CSS declarations to the input element directly:</a:t>
            </a:r>
          </a:p>
          <a:p>
            <a:endParaRPr lang="en-US" smtClean="0">
              <a:cs typeface="FreesiaUPC" pitchFamily="34" charset="-34"/>
            </a:endParaRPr>
          </a:p>
          <a:p>
            <a:endParaRPr lang="en-US" smtClean="0">
              <a:cs typeface="FreesiaUPC" pitchFamily="34" charset="-34"/>
            </a:endParaRPr>
          </a:p>
          <a:p>
            <a:endParaRPr lang="en-US" smtClean="0">
              <a:cs typeface="FreesiaUPC" pitchFamily="34" charset="-34"/>
            </a:endParaRPr>
          </a:p>
          <a:p>
            <a:endParaRPr lang="en-US" smtClean="0">
              <a:cs typeface="FreesiaUPC" pitchFamily="34" charset="-34"/>
            </a:endParaRPr>
          </a:p>
          <a:p>
            <a:r>
              <a:rPr lang="en-US" smtClean="0">
                <a:cs typeface="FreesiaUPC" pitchFamily="34" charset="-34"/>
              </a:rPr>
              <a:t>To modify the movable thumb piece, duplicate this format and append ::-webkit-slider-thumb to the selector.</a:t>
            </a:r>
          </a:p>
        </p:txBody>
      </p:sp>
      <p:pic>
        <p:nvPicPr>
          <p:cNvPr id="553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429000"/>
            <a:ext cx="46355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612775" y="228600"/>
            <a:ext cx="8153400" cy="990600"/>
          </a:xfrm>
        </p:spPr>
        <p:txBody>
          <a:bodyPr/>
          <a:lstStyle/>
          <a:p>
            <a:r>
              <a:rPr lang="en-US" smtClean="0">
                <a:cs typeface="FreesiaUPC" pitchFamily="34" charset="-34"/>
              </a:rPr>
              <a:t>Create a Range Input Type</a:t>
            </a:r>
          </a:p>
        </p:txBody>
      </p:sp>
      <p:pic>
        <p:nvPicPr>
          <p:cNvPr id="56323"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512763" y="1981200"/>
            <a:ext cx="8250237" cy="1752600"/>
          </a:xfrm>
        </p:spPr>
      </p:pic>
      <p:pic>
        <p:nvPicPr>
          <p:cNvPr id="56324"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22375" y="4114800"/>
            <a:ext cx="71596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612775" y="228600"/>
            <a:ext cx="8153400" cy="990600"/>
          </a:xfrm>
        </p:spPr>
        <p:txBody>
          <a:bodyPr/>
          <a:lstStyle/>
          <a:p>
            <a:r>
              <a:rPr lang="en-US" smtClean="0">
                <a:cs typeface="FreesiaUPC" pitchFamily="34" charset="-34"/>
              </a:rPr>
              <a:t>Create a Range Input Type</a:t>
            </a:r>
          </a:p>
        </p:txBody>
      </p:sp>
      <p:sp>
        <p:nvSpPr>
          <p:cNvPr id="57347"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Apply custom style to the rage slider</a:t>
            </a:r>
          </a:p>
        </p:txBody>
      </p:sp>
      <p:pic>
        <p:nvPicPr>
          <p:cNvPr id="5734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288" y="2076450"/>
            <a:ext cx="759142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14525" y="6029325"/>
            <a:ext cx="49434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612775" y="228600"/>
            <a:ext cx="8153400" cy="990600"/>
          </a:xfrm>
        </p:spPr>
        <p:txBody>
          <a:bodyPr/>
          <a:lstStyle/>
          <a:p>
            <a:r>
              <a:rPr lang="en-US" smtClean="0">
                <a:cs typeface="FreesiaUPC" pitchFamily="34" charset="-34"/>
              </a:rPr>
              <a:t>Create a Color Input Type</a:t>
            </a:r>
          </a:p>
        </p:txBody>
      </p:sp>
      <p:sp>
        <p:nvSpPr>
          <p:cNvPr id="58371"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You can use the color input type, new in HTML5, to display a color selection input field on supported web browsers. </a:t>
            </a:r>
          </a:p>
          <a:p>
            <a:r>
              <a:rPr lang="en-US" smtClean="0">
                <a:cs typeface="FreesiaUPC" pitchFamily="34" charset="-34"/>
              </a:rPr>
              <a:t>The actual color selection user interface differs between web browsers, but the idea is to allow the user to visually select a color via a color wheel or square and then translate that value into a standard HTML color code:</a:t>
            </a:r>
          </a:p>
          <a:p>
            <a:endParaRPr lang="en-US" smtClean="0">
              <a:cs typeface="FreesiaUPC" pitchFamily="34" charset="-34"/>
            </a:endParaRPr>
          </a:p>
          <a:p>
            <a:r>
              <a:rPr lang="en-US" smtClean="0">
                <a:cs typeface="FreesiaUPC" pitchFamily="34" charset="-34"/>
              </a:rPr>
              <a:t>The type=’color’ attribute value activates the search-specific input options of the user’s web browser, if supported. </a:t>
            </a:r>
          </a:p>
          <a:p>
            <a:r>
              <a:rPr lang="en-US" smtClean="0">
                <a:cs typeface="FreesiaUPC" pitchFamily="34" charset="-34"/>
              </a:rPr>
              <a:t>If you assign value=’color’ to prepopulate the input field, the color should be in #rrggbb hexadecimal color format.</a:t>
            </a:r>
          </a:p>
        </p:txBody>
      </p:sp>
      <p:pic>
        <p:nvPicPr>
          <p:cNvPr id="5837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114800"/>
            <a:ext cx="73152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smtClean="0">
                <a:cs typeface="FreesiaUPC" pitchFamily="34" charset="-34"/>
              </a:rPr>
              <a:t>Create a Telephone Input Type</a:t>
            </a:r>
          </a:p>
        </p:txBody>
      </p:sp>
      <p:sp>
        <p:nvSpPr>
          <p:cNvPr id="13315" name="Content Placeholder 2"/>
          <p:cNvSpPr>
            <a:spLocks noGrp="1"/>
          </p:cNvSpPr>
          <p:nvPr>
            <p:ph sz="quarter" idx="1"/>
          </p:nvPr>
        </p:nvSpPr>
        <p:spPr>
          <a:xfrm>
            <a:off x="612775" y="1600200"/>
            <a:ext cx="8153400" cy="4495800"/>
          </a:xfrm>
        </p:spPr>
        <p:txBody>
          <a:bodyPr/>
          <a:lstStyle/>
          <a:p>
            <a:r>
              <a:rPr lang="en-US" dirty="0" smtClean="0">
                <a:cs typeface="FreesiaUPC" pitchFamily="34" charset="-34"/>
              </a:rPr>
              <a:t>You can use the telephone input type to accept into an input field telephone numbers and characters such as +, -, and a space. </a:t>
            </a:r>
          </a:p>
          <a:p>
            <a:r>
              <a:rPr lang="en-US" dirty="0" smtClean="0">
                <a:cs typeface="FreesiaUPC" pitchFamily="34" charset="-34"/>
              </a:rPr>
              <a:t>When a web form requires a phone number for an input field, it is relatively simple for desktop users to simply type in a phone number, but on mobile web browsers, there is no point in displaying a full-sized virtual keyboard; instead, only a numeric keypad with the telephone-related characters appears.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12775" y="228600"/>
            <a:ext cx="8153400" cy="990600"/>
          </a:xfrm>
        </p:spPr>
        <p:txBody>
          <a:bodyPr/>
          <a:lstStyle/>
          <a:p>
            <a:r>
              <a:rPr lang="en-US" smtClean="0">
                <a:cs typeface="FreesiaUPC" pitchFamily="34" charset="-34"/>
              </a:rPr>
              <a:t>Create a Color Input Type</a:t>
            </a:r>
          </a:p>
        </p:txBody>
      </p:sp>
      <p:sp>
        <p:nvSpPr>
          <p:cNvPr id="59395" name="Content Placeholder 2"/>
          <p:cNvSpPr>
            <a:spLocks noGrp="1"/>
          </p:cNvSpPr>
          <p:nvPr>
            <p:ph sz="quarter" idx="1"/>
          </p:nvPr>
        </p:nvSpPr>
        <p:spPr>
          <a:xfrm>
            <a:off x="612775" y="1600200"/>
            <a:ext cx="8153400" cy="4495800"/>
          </a:xfrm>
        </p:spPr>
        <p:txBody>
          <a:bodyPr/>
          <a:lstStyle/>
          <a:p>
            <a:r>
              <a:rPr lang="en-US" smtClean="0">
                <a:cs typeface="FreesiaUPC" pitchFamily="34" charset="-34"/>
              </a:rPr>
              <a:t>The color input type feature is supported only by recent releases of Opera.</a:t>
            </a:r>
          </a:p>
        </p:txBody>
      </p:sp>
      <p:pic>
        <p:nvPicPr>
          <p:cNvPr id="59396"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55888"/>
            <a:ext cx="71548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612775" y="228600"/>
            <a:ext cx="8153400" cy="990600"/>
          </a:xfrm>
        </p:spPr>
        <p:txBody>
          <a:bodyPr/>
          <a:lstStyle/>
          <a:p>
            <a:r>
              <a:rPr lang="en-US" smtClean="0">
                <a:cs typeface="FreesiaUPC" pitchFamily="34" charset="-34"/>
              </a:rPr>
              <a:t>Create a Color Input Type</a:t>
            </a:r>
          </a:p>
        </p:txBody>
      </p:sp>
      <p:pic>
        <p:nvPicPr>
          <p:cNvPr id="60419"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565275" y="2009775"/>
            <a:ext cx="6248400" cy="3676650"/>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12775" y="228600"/>
            <a:ext cx="8153400" cy="990600"/>
          </a:xfrm>
        </p:spPr>
        <p:txBody>
          <a:bodyPr/>
          <a:lstStyle/>
          <a:p>
            <a:r>
              <a:rPr lang="en-US" smtClean="0">
                <a:cs typeface="FreesiaUPC" pitchFamily="34" charset="-34"/>
              </a:rPr>
              <a:t>Create a Color Input Type</a:t>
            </a:r>
          </a:p>
        </p:txBody>
      </p:sp>
      <p:sp>
        <p:nvSpPr>
          <p:cNvPr id="61443" name="Content Placeholder 5"/>
          <p:cNvSpPr>
            <a:spLocks noGrp="1"/>
          </p:cNvSpPr>
          <p:nvPr>
            <p:ph sz="quarter" idx="1"/>
          </p:nvPr>
        </p:nvSpPr>
        <p:spPr>
          <a:xfrm>
            <a:off x="612775" y="1600200"/>
            <a:ext cx="8153400" cy="4495800"/>
          </a:xfrm>
        </p:spPr>
        <p:txBody>
          <a:bodyPr/>
          <a:lstStyle/>
          <a:p>
            <a:r>
              <a:rPr lang="en-US" smtClean="0">
                <a:cs typeface="FreesiaUPC" pitchFamily="34" charset="-34"/>
              </a:rPr>
              <a:t>Because not many browsers support the color input type, there are several third-party JavaScript fallbacks that can easily be employed. One of these is a jQuery plug-in called ColorPicker, available at </a:t>
            </a:r>
            <a:r>
              <a:rPr lang="en-US" smtClean="0">
                <a:cs typeface="FreesiaUPC" pitchFamily="34" charset="-34"/>
                <a:hlinkClick r:id="rId2"/>
              </a:rPr>
              <a:t>www.eyecon.ro/colorpicker/</a:t>
            </a:r>
            <a:r>
              <a:rPr lang="en-US" smtClean="0">
                <a:cs typeface="FreesiaUPC" pitchFamily="34" charset="-34"/>
              </a:rPr>
              <a:t>.</a:t>
            </a:r>
          </a:p>
          <a:p>
            <a:endParaRPr lang="en-US" smtClean="0">
              <a:cs typeface="FreesiaUPC" pitchFamily="34" charset="-34"/>
            </a:endParaRPr>
          </a:p>
        </p:txBody>
      </p:sp>
      <p:pic>
        <p:nvPicPr>
          <p:cNvPr id="6144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200400"/>
            <a:ext cx="3048000"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12775" y="228600"/>
            <a:ext cx="8153400" cy="990600"/>
          </a:xfrm>
        </p:spPr>
        <p:txBody>
          <a:bodyPr/>
          <a:lstStyle/>
          <a:p>
            <a:r>
              <a:rPr lang="en-US" smtClean="0">
                <a:cs typeface="FreesiaUPC" pitchFamily="34" charset="-34"/>
              </a:rPr>
              <a:t>Create a Color Input Type</a:t>
            </a:r>
          </a:p>
        </p:txBody>
      </p:sp>
      <p:pic>
        <p:nvPicPr>
          <p:cNvPr id="62467" name="Content Placeholder 2"/>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143000" y="1600200"/>
            <a:ext cx="7086600" cy="5019675"/>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612775" y="228600"/>
            <a:ext cx="8153400" cy="990600"/>
          </a:xfrm>
        </p:spPr>
        <p:txBody>
          <a:bodyPr/>
          <a:lstStyle/>
          <a:p>
            <a:r>
              <a:rPr lang="en-US" smtClean="0">
                <a:cs typeface="FreesiaUPC" pitchFamily="34" charset="-34"/>
              </a:rPr>
              <a:t>Create a Color Input Type</a:t>
            </a:r>
          </a:p>
        </p:txBody>
      </p:sp>
      <p:pic>
        <p:nvPicPr>
          <p:cNvPr id="63491"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981200" y="1600200"/>
            <a:ext cx="5029200" cy="4948238"/>
          </a:xfr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smtClean="0">
                <a:cs typeface="FreesiaUPC" pitchFamily="34" charset="-34"/>
              </a:rPr>
              <a:t>Create a Telephone Input Type</a:t>
            </a:r>
          </a:p>
        </p:txBody>
      </p:sp>
      <p:sp>
        <p:nvSpPr>
          <p:cNvPr id="14339" name="Content Placeholder 2"/>
          <p:cNvSpPr>
            <a:spLocks noGrp="1"/>
          </p:cNvSpPr>
          <p:nvPr>
            <p:ph sz="quarter" idx="1"/>
          </p:nvPr>
        </p:nvSpPr>
        <p:spPr>
          <a:xfrm>
            <a:off x="612775" y="1600200"/>
            <a:ext cx="8153400" cy="4495800"/>
          </a:xfrm>
        </p:spPr>
        <p:txBody>
          <a:bodyPr/>
          <a:lstStyle/>
          <a:p>
            <a:endParaRPr lang="en-US" smtClean="0">
              <a:cs typeface="FreesiaUPC" pitchFamily="34" charset="-34"/>
            </a:endParaRPr>
          </a:p>
          <a:p>
            <a:r>
              <a:rPr lang="en-US" smtClean="0">
                <a:cs typeface="FreesiaUPC" pitchFamily="34" charset="-34"/>
              </a:rPr>
              <a:t>The type=’tel’ attribute value activates the telephone-specific.</a:t>
            </a:r>
          </a:p>
          <a:p>
            <a:r>
              <a:rPr lang="en-US" smtClean="0">
                <a:cs typeface="FreesiaUPC" pitchFamily="34" charset="-34"/>
              </a:rPr>
              <a:t>Because newer HTML5 desktop web browsers do not pay special attention to the telephone input type itself, they treat it as a normal text input type, just like pre-HTML5 browsers. </a:t>
            </a:r>
          </a:p>
          <a:p>
            <a:r>
              <a:rPr lang="en-US" smtClean="0">
                <a:cs typeface="FreesiaUPC" pitchFamily="34" charset="-34"/>
              </a:rPr>
              <a:t>Therefore, it is relatively safe to deploy this on your website today. </a:t>
            </a:r>
          </a:p>
          <a:p>
            <a:r>
              <a:rPr lang="en-US" smtClean="0">
                <a:cs typeface="FreesiaUPC" pitchFamily="34" charset="-34"/>
              </a:rPr>
              <a:t>No special sanitization or value restriction is done by the browser, mobile or desktop — meaning do not assume that the data entered by the user is an actual phone number.</a:t>
            </a:r>
          </a:p>
        </p:txBody>
      </p:sp>
      <p:pic>
        <p:nvPicPr>
          <p:cNvPr id="143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68167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r>
              <a:rPr lang="en-US" smtClean="0">
                <a:cs typeface="FreesiaUPC" pitchFamily="34" charset="-34"/>
              </a:rPr>
              <a:t>Create a Telephone Input Type</a:t>
            </a:r>
          </a:p>
        </p:txBody>
      </p:sp>
      <p:pic>
        <p:nvPicPr>
          <p:cNvPr id="15363"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533400" y="2057400"/>
            <a:ext cx="8188325" cy="1371600"/>
          </a:xfrm>
        </p:spPr>
      </p:pic>
      <p:pic>
        <p:nvPicPr>
          <p:cNvPr id="15364"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741738"/>
            <a:ext cx="82772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smtClean="0">
                <a:cs typeface="FreesiaUPC" pitchFamily="34" charset="-34"/>
              </a:rPr>
              <a:t>Create an Email Input Type</a:t>
            </a:r>
          </a:p>
        </p:txBody>
      </p:sp>
      <p:sp>
        <p:nvSpPr>
          <p:cNvPr id="16387" name="Content Placeholder 2"/>
          <p:cNvSpPr>
            <a:spLocks noGrp="1"/>
          </p:cNvSpPr>
          <p:nvPr>
            <p:ph sz="quarter" idx="1"/>
          </p:nvPr>
        </p:nvSpPr>
        <p:spPr>
          <a:xfrm>
            <a:off x="612775" y="1600200"/>
            <a:ext cx="8153400" cy="4495800"/>
          </a:xfrm>
        </p:spPr>
        <p:txBody>
          <a:bodyPr/>
          <a:lstStyle/>
          <a:p>
            <a:r>
              <a:rPr lang="en-US" dirty="0" smtClean="0">
                <a:cs typeface="FreesiaUPC" pitchFamily="34" charset="-34"/>
              </a:rPr>
              <a:t>You can use the email input type to restrict input fields to values formatted like email addresses only. </a:t>
            </a:r>
          </a:p>
          <a:p>
            <a:r>
              <a:rPr lang="en-US" dirty="0" smtClean="0">
                <a:cs typeface="FreesiaUPC" pitchFamily="34" charset="-34"/>
              </a:rPr>
              <a:t>Supported web browsers will reject values that are not formatted with an @ sign and a specific domain name with a TLD (top-level domain), such as </a:t>
            </a:r>
            <a:r>
              <a:rPr lang="en-US" dirty="0" smtClean="0">
                <a:cs typeface="FreesiaUPC" pitchFamily="34" charset="-34"/>
                <a:hlinkClick r:id="rId2"/>
              </a:rPr>
              <a:t>user@domain.com</a:t>
            </a:r>
            <a:endParaRPr lang="en-US" dirty="0" smtClean="0">
              <a:cs typeface="FreesiaUPC" pitchFamily="34" charset="-34"/>
            </a:endParaRPr>
          </a:p>
          <a:p>
            <a:r>
              <a:rPr lang="en-US" dirty="0" smtClean="0">
                <a:cs typeface="FreesiaUPC" pitchFamily="34" charset="-34"/>
              </a:rPr>
              <a:t>Note this feature makes no effort to verify that the user owns the email address provided or whether it is even real.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r>
              <a:rPr lang="en-US" smtClean="0">
                <a:cs typeface="FreesiaUPC" pitchFamily="34" charset="-34"/>
              </a:rPr>
              <a:t>Create an Email Input Type</a:t>
            </a:r>
          </a:p>
        </p:txBody>
      </p:sp>
      <p:sp>
        <p:nvSpPr>
          <p:cNvPr id="17411" name="Content Placeholder 2"/>
          <p:cNvSpPr>
            <a:spLocks noGrp="1"/>
          </p:cNvSpPr>
          <p:nvPr>
            <p:ph sz="quarter" idx="1"/>
          </p:nvPr>
        </p:nvSpPr>
        <p:spPr>
          <a:xfrm>
            <a:off x="612775" y="1600200"/>
            <a:ext cx="8153400" cy="4495800"/>
          </a:xfrm>
        </p:spPr>
        <p:txBody>
          <a:bodyPr/>
          <a:lstStyle/>
          <a:p>
            <a:endParaRPr lang="en-US" dirty="0" smtClean="0">
              <a:cs typeface="FreesiaUPC" pitchFamily="34" charset="-34"/>
            </a:endParaRPr>
          </a:p>
          <a:p>
            <a:r>
              <a:rPr lang="en-US" dirty="0" smtClean="0">
                <a:cs typeface="FreesiaUPC" pitchFamily="34" charset="-34"/>
              </a:rPr>
              <a:t>The type=’email’ attribute value activates the email-specific input options of the user’s web browser. </a:t>
            </a:r>
          </a:p>
          <a:p>
            <a:r>
              <a:rPr lang="en-US" dirty="0" smtClean="0">
                <a:cs typeface="FreesiaUPC" pitchFamily="34" charset="-34"/>
              </a:rPr>
              <a:t>Additional input element attributes, such as name and value, have the same meaning and functionality common in HTML forms. </a:t>
            </a:r>
          </a:p>
          <a:p>
            <a:r>
              <a:rPr lang="en-US" dirty="0" smtClean="0">
                <a:cs typeface="FreesiaUPC" pitchFamily="34" charset="-34"/>
              </a:rPr>
              <a:t>In addition, the optional multiple attribute can be used to allow the user to insert multiple email addresses, separated by a comma.</a:t>
            </a:r>
          </a:p>
        </p:txBody>
      </p:sp>
      <p:pic>
        <p:nvPicPr>
          <p:cNvPr id="174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76400"/>
            <a:ext cx="74676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3509</TotalTime>
  <Words>2834</Words>
  <Application>Microsoft Office PowerPoint</Application>
  <PresentationFormat>On-screen Show (4:3)</PresentationFormat>
  <Paragraphs>322</Paragraphs>
  <Slides>54</Slides>
  <Notes>17</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Median</vt:lpstr>
      <vt:lpstr>Introduction to HTML5</vt:lpstr>
      <vt:lpstr>Create a Number Input Type</vt:lpstr>
      <vt:lpstr>Create a Number Input Type</vt:lpstr>
      <vt:lpstr>Create a Number Input Type</vt:lpstr>
      <vt:lpstr>Create a Telephone Input Type</vt:lpstr>
      <vt:lpstr>Create a Telephone Input Type</vt:lpstr>
      <vt:lpstr>Create a Telephone Input Type</vt:lpstr>
      <vt:lpstr>Create an Email Input Type</vt:lpstr>
      <vt:lpstr>Create an Email Input Type</vt:lpstr>
      <vt:lpstr>Create an Email Input Type</vt:lpstr>
      <vt:lpstr>Create a URL Input Type</vt:lpstr>
      <vt:lpstr>Create a URL Input Type</vt:lpstr>
      <vt:lpstr>Create a URL Input Type</vt:lpstr>
      <vt:lpstr>Create a Search Input Type</vt:lpstr>
      <vt:lpstr>Create a Search Input Type</vt:lpstr>
      <vt:lpstr>Require a Value in an Input Field</vt:lpstr>
      <vt:lpstr>Require a Value in an Input Field</vt:lpstr>
      <vt:lpstr>Require a Value in an Input Field</vt:lpstr>
      <vt:lpstr>Set a Placeholder for an Input Field</vt:lpstr>
      <vt:lpstr>Set a Placeholder for an Input Field</vt:lpstr>
      <vt:lpstr>Set a Placeholder for an Input Field</vt:lpstr>
      <vt:lpstr>Auto-Focus on an Input Field</vt:lpstr>
      <vt:lpstr>Auto-Focus on an Input Field</vt:lpstr>
      <vt:lpstr>Disable Auto-Completion of Input Text</vt:lpstr>
      <vt:lpstr>Disable Auto-Completion of Input Text</vt:lpstr>
      <vt:lpstr>Disable Auto-Completion of Input Text</vt:lpstr>
      <vt:lpstr>Using Speech Input</vt:lpstr>
      <vt:lpstr>Using Speech Input</vt:lpstr>
      <vt:lpstr>Using Speech Input</vt:lpstr>
      <vt:lpstr>Create a Drop-Down List for Text Input Suggestions</vt:lpstr>
      <vt:lpstr>Create a Drop-Down List for Text Input Suggestions</vt:lpstr>
      <vt:lpstr>Create a Drop-Down List for Text Input Suggestions</vt:lpstr>
      <vt:lpstr>Create a Drop-Down List for Text Input Suggestions</vt:lpstr>
      <vt:lpstr>Create a Drop-Down List for Text Input Suggestions</vt:lpstr>
      <vt:lpstr>Create a Drop-Down List for Text Input Suggestions</vt:lpstr>
      <vt:lpstr>Restrict Input Values Using Pattern Matching</vt:lpstr>
      <vt:lpstr>Restrict Input Values Using Pattern Matching</vt:lpstr>
      <vt:lpstr>Restrict Input Values Using Pattern Matching</vt:lpstr>
      <vt:lpstr>Create a Date Input Type</vt:lpstr>
      <vt:lpstr>Create a Date Input Type</vt:lpstr>
      <vt:lpstr>Create a Date Input Type</vt:lpstr>
      <vt:lpstr>Create a Date Input Type</vt:lpstr>
      <vt:lpstr>Create a Date Input Type</vt:lpstr>
      <vt:lpstr>Create a Date Input Type</vt:lpstr>
      <vt:lpstr>Create a Range Input Type</vt:lpstr>
      <vt:lpstr>Create a Range Input Type</vt:lpstr>
      <vt:lpstr>Create a Range Input Type</vt:lpstr>
      <vt:lpstr>Create a Range Input Type</vt:lpstr>
      <vt:lpstr>Create a Color Input Type</vt:lpstr>
      <vt:lpstr>Create a Color Input Type</vt:lpstr>
      <vt:lpstr>Create a Color Input Type</vt:lpstr>
      <vt:lpstr>Create a Color Input Type</vt:lpstr>
      <vt:lpstr>Create a Color Input Type</vt:lpstr>
      <vt:lpstr>Create a Color Input Type</vt:lpstr>
    </vt:vector>
  </TitlesOfParts>
  <Company>sKz Community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Application Development</dc:title>
  <dc:creator>sKzXP</dc:creator>
  <cp:lastModifiedBy>Windows User</cp:lastModifiedBy>
  <cp:revision>541</cp:revision>
  <dcterms:created xsi:type="dcterms:W3CDTF">2011-08-02T15:46:07Z</dcterms:created>
  <dcterms:modified xsi:type="dcterms:W3CDTF">2012-07-13T11:42:30Z</dcterms:modified>
</cp:coreProperties>
</file>