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50" autoAdjust="0"/>
  </p:normalViewPr>
  <p:slideViewPr>
    <p:cSldViewPr showGuides="1">
      <p:cViewPr>
        <p:scale>
          <a:sx n="60" d="100"/>
          <a:sy n="60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0E4B5F6-0073-4641-9FD9-80464B8B66D5}" type="datetimeFigureOut">
              <a:rPr lang="en-US"/>
              <a:pPr>
                <a:defRPr/>
              </a:pPr>
              <a:t>7/16/2012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0CF9ED4-A9DE-4BCD-AE51-7B119D1F7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81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&lt;article&gt;</a:t>
            </a:r>
          </a:p>
          <a:p>
            <a:r>
              <a:rPr lang="en-US" baseline="0" dirty="0" smtClean="0"/>
              <a:t>	&lt;h3&gt;Round Border Corners&lt;/h3&gt;</a:t>
            </a:r>
          </a:p>
          <a:p>
            <a:r>
              <a:rPr lang="en-US" baseline="0" dirty="0" smtClean="0"/>
              <a:t>	&lt;div class="round-border"&gt;</a:t>
            </a:r>
          </a:p>
          <a:p>
            <a:r>
              <a:rPr lang="en-US" baseline="0" dirty="0" smtClean="0"/>
              <a:t>	&lt;p&gt;</a:t>
            </a:r>
          </a:p>
          <a:p>
            <a:r>
              <a:rPr lang="en-US" baseline="0" dirty="0" smtClean="0"/>
              <a:t>	Because this feature has only recently been standardized in css3, the actual property name varies depending on the web browser engine version. For Google Chrome and Safari use the – </a:t>
            </a:r>
            <a:r>
              <a:rPr lang="en-US" baseline="0" dirty="0" err="1" smtClean="0"/>
              <a:t>webkit</a:t>
            </a:r>
            <a:r>
              <a:rPr lang="en-US" baseline="0" dirty="0" smtClean="0"/>
              <a:t> - prefix. For Firefox use the – </a:t>
            </a:r>
            <a:r>
              <a:rPr lang="en-US" baseline="0" dirty="0" err="1" smtClean="0"/>
              <a:t>moz</a:t>
            </a:r>
            <a:r>
              <a:rPr lang="en-US" baseline="0" dirty="0" smtClean="0"/>
              <a:t> - prefix. Opera and Internet Explorer 9 use no special prefix.</a:t>
            </a:r>
          </a:p>
          <a:p>
            <a:r>
              <a:rPr lang="en-US" baseline="0" dirty="0" smtClean="0"/>
              <a:t>	&lt;/p&gt;</a:t>
            </a:r>
          </a:p>
          <a:p>
            <a:r>
              <a:rPr lang="en-US" baseline="0" dirty="0" smtClean="0"/>
              <a:t>	&lt;/div&gt;</a:t>
            </a:r>
          </a:p>
          <a:p>
            <a:r>
              <a:rPr lang="en-US" dirty="0" smtClean="0"/>
              <a:t>&lt;/article&gt;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F9ED4-A9DE-4BCD-AE51-7B119D1F79A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77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div.round</a:t>
            </a:r>
            <a:r>
              <a:rPr lang="en-US" dirty="0" smtClean="0"/>
              <a:t>-border</a:t>
            </a:r>
          </a:p>
          <a:p>
            <a:r>
              <a:rPr lang="en-US" dirty="0" smtClean="0"/>
              <a:t>{</a:t>
            </a:r>
          </a:p>
          <a:p>
            <a:r>
              <a:rPr lang="en-US" baseline="0" dirty="0" smtClean="0"/>
              <a:t>  border: 1px solid black;</a:t>
            </a:r>
          </a:p>
          <a:p>
            <a:r>
              <a:rPr lang="en-US" baseline="0" dirty="0" smtClean="0"/>
              <a:t>  border-radius: 20px;</a:t>
            </a:r>
          </a:p>
          <a:p>
            <a:r>
              <a:rPr lang="en-US" baseline="0" dirty="0" smtClean="0"/>
              <a:t>  -</a:t>
            </a:r>
            <a:r>
              <a:rPr lang="en-US" baseline="0" dirty="0" err="1" smtClean="0"/>
              <a:t>moz</a:t>
            </a:r>
            <a:r>
              <a:rPr lang="en-US" baseline="0" dirty="0" smtClean="0"/>
              <a:t>-border-radius: 20px;</a:t>
            </a:r>
          </a:p>
          <a:p>
            <a:r>
              <a:rPr lang="en-US" baseline="0" dirty="0" smtClean="0"/>
              <a:t>  -</a:t>
            </a:r>
            <a:r>
              <a:rPr lang="en-US" baseline="0" dirty="0" err="1" smtClean="0"/>
              <a:t>webkit</a:t>
            </a:r>
            <a:r>
              <a:rPr lang="en-US" baseline="0" dirty="0" smtClean="0"/>
              <a:t>-border-radius: 20px;</a:t>
            </a:r>
            <a:endParaRPr lang="en-US" dirty="0" smtClean="0"/>
          </a:p>
          <a:p>
            <a:r>
              <a:rPr lang="en-US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F9ED4-A9DE-4BCD-AE51-7B119D1F79A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7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&lt;article&gt;</a:t>
            </a:r>
          </a:p>
          <a:p>
            <a:r>
              <a:rPr lang="en-US" dirty="0" smtClean="0"/>
              <a:t>	&lt;h3&gt;Shadow Effect&lt;/h3&gt;</a:t>
            </a:r>
          </a:p>
          <a:p>
            <a:r>
              <a:rPr lang="en-US" dirty="0" smtClean="0"/>
              <a:t>	&lt;div class="shadow"&gt;</a:t>
            </a:r>
          </a:p>
          <a:p>
            <a:r>
              <a:rPr lang="en-US" dirty="0" smtClean="0"/>
              <a:t>	&lt;p&gt;</a:t>
            </a:r>
          </a:p>
          <a:p>
            <a:r>
              <a:rPr lang="en-US" dirty="0" smtClean="0"/>
              <a:t>	  You can easily add a shadow effect to any element with the box-shadow property in CSS3. This effect requires at least two values, the relative X and Y positions, but accepts up to five values to fine-tune the shadow application.</a:t>
            </a:r>
          </a:p>
          <a:p>
            <a:r>
              <a:rPr lang="en-US" dirty="0" smtClean="0"/>
              <a:t>	&lt;/p&gt;</a:t>
            </a:r>
          </a:p>
          <a:p>
            <a:r>
              <a:rPr lang="en-US" dirty="0" smtClean="0"/>
              <a:t>	&lt;/div&gt;</a:t>
            </a:r>
          </a:p>
          <a:p>
            <a:r>
              <a:rPr lang="en-US" dirty="0" smtClean="0"/>
              <a:t>&lt;/article&gt;</a:t>
            </a:r>
          </a:p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F9ED4-A9DE-4BCD-AE51-7B119D1F79A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81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div.shadow</a:t>
            </a:r>
            <a:endParaRPr lang="en-US" dirty="0" smtClean="0"/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border: 1px solid black;</a:t>
            </a:r>
          </a:p>
          <a:p>
            <a:r>
              <a:rPr lang="en-US" baseline="0" dirty="0" smtClean="0"/>
              <a:t>  box-shadow: 5px </a:t>
            </a:r>
            <a:r>
              <a:rPr lang="en-US" baseline="0" dirty="0" err="1" smtClean="0"/>
              <a:t>5px</a:t>
            </a:r>
            <a:r>
              <a:rPr lang="en-US" baseline="0" dirty="0" smtClean="0"/>
              <a:t> 10px 0px black;</a:t>
            </a:r>
          </a:p>
          <a:p>
            <a:r>
              <a:rPr lang="en-US" baseline="0" dirty="0" smtClean="0"/>
              <a:t>  -</a:t>
            </a:r>
            <a:r>
              <a:rPr lang="en-US" baseline="0" dirty="0" err="1" smtClean="0"/>
              <a:t>moz</a:t>
            </a:r>
            <a:r>
              <a:rPr lang="en-US" baseline="0" dirty="0" smtClean="0"/>
              <a:t>-box-shadow: 5px </a:t>
            </a:r>
            <a:r>
              <a:rPr lang="en-US" baseline="0" dirty="0" err="1" smtClean="0"/>
              <a:t>5px</a:t>
            </a:r>
            <a:r>
              <a:rPr lang="en-US" baseline="0" dirty="0" smtClean="0"/>
              <a:t> 10px 0px black;</a:t>
            </a:r>
          </a:p>
          <a:p>
            <a:r>
              <a:rPr lang="en-US" baseline="0" dirty="0" smtClean="0"/>
              <a:t>  -</a:t>
            </a:r>
            <a:r>
              <a:rPr lang="en-US" baseline="0" dirty="0" err="1" smtClean="0"/>
              <a:t>webkit</a:t>
            </a:r>
            <a:r>
              <a:rPr lang="en-US" baseline="0" dirty="0" smtClean="0"/>
              <a:t>-box-shadow: 5px </a:t>
            </a:r>
            <a:r>
              <a:rPr lang="en-US" baseline="0" dirty="0" err="1" smtClean="0"/>
              <a:t>5px</a:t>
            </a:r>
            <a:r>
              <a:rPr lang="en-US" baseline="0" dirty="0" smtClean="0"/>
              <a:t> 10px 0px black;</a:t>
            </a:r>
            <a:endParaRPr lang="en-US" dirty="0" smtClean="0"/>
          </a:p>
          <a:p>
            <a:r>
              <a:rPr lang="en-US" dirty="0" smtClean="0"/>
              <a:t>}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F9ED4-A9DE-4BCD-AE51-7B119D1F79A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46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&lt;article&gt;</a:t>
            </a:r>
          </a:p>
          <a:p>
            <a:r>
              <a:rPr lang="en-US" dirty="0" smtClean="0"/>
              <a:t>	&lt;h3&gt;Shadow Effect&lt;/h3&gt;</a:t>
            </a:r>
          </a:p>
          <a:p>
            <a:r>
              <a:rPr lang="en-US" dirty="0" smtClean="0"/>
              <a:t>	&lt;div class="translucent"&gt;</a:t>
            </a:r>
          </a:p>
          <a:p>
            <a:r>
              <a:rPr lang="en-US" dirty="0" smtClean="0"/>
              <a:t>	&lt;p&gt;</a:t>
            </a:r>
          </a:p>
          <a:p>
            <a:r>
              <a:rPr lang="en-US" dirty="0" smtClean="0"/>
              <a:t>	  You can set an element's visual </a:t>
            </a:r>
            <a:r>
              <a:rPr lang="en-US" dirty="0" err="1" smtClean="0"/>
              <a:t>opactiy</a:t>
            </a:r>
            <a:r>
              <a:rPr lang="en-US" dirty="0" smtClean="0"/>
              <a:t>, also known as transparency in CSS3, using the </a:t>
            </a:r>
            <a:r>
              <a:rPr lang="en-US" dirty="0" err="1" smtClean="0"/>
              <a:t>peacity</a:t>
            </a:r>
            <a:r>
              <a:rPr lang="en-US" dirty="0" smtClean="0"/>
              <a:t> property. When set, the selected element will become translucent, according to the nonnegative value between 0 to 1. In other words, a value of 0 is transparent, 1 is opaque.</a:t>
            </a:r>
          </a:p>
          <a:p>
            <a:r>
              <a:rPr lang="en-US" dirty="0" smtClean="0"/>
              <a:t>	&lt;/p&gt;</a:t>
            </a:r>
          </a:p>
          <a:p>
            <a:r>
              <a:rPr lang="en-US" dirty="0" smtClean="0"/>
              <a:t>	&lt;/div&gt;</a:t>
            </a:r>
          </a:p>
          <a:p>
            <a:r>
              <a:rPr lang="en-US" dirty="0" smtClean="0"/>
              <a:t>&lt;/article&gt;</a:t>
            </a:r>
          </a:p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F9ED4-A9DE-4BCD-AE51-7B119D1F79A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28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div.translucent</a:t>
            </a:r>
            <a:endParaRPr lang="en-US" dirty="0" smtClean="0"/>
          </a:p>
          <a:p>
            <a:r>
              <a:rPr lang="en-US" dirty="0" smtClean="0"/>
              <a:t>{</a:t>
            </a:r>
          </a:p>
          <a:p>
            <a:r>
              <a:rPr lang="en-US" baseline="0" dirty="0" smtClean="0"/>
              <a:t>  opacity: 0.50;</a:t>
            </a:r>
          </a:p>
          <a:p>
            <a:r>
              <a:rPr lang="en-US" baseline="0" dirty="0" smtClean="0"/>
              <a:t>  filter: alpha(opacity=50);</a:t>
            </a:r>
            <a:endParaRPr lang="en-US" dirty="0" smtClean="0"/>
          </a:p>
          <a:p>
            <a:r>
              <a:rPr lang="en-US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F9ED4-A9DE-4BCD-AE51-7B119D1F79A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59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Linear-gradient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F9ED4-A9DE-4BCD-AE51-7B119D1F79A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57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C997F9-FB38-4F80-8765-E129468C0640}" type="datetimeFigureOut">
              <a:rPr lang="th-TH"/>
              <a:pPr>
                <a:defRPr/>
              </a:pPr>
              <a:t>16/07/55</a:t>
            </a:fld>
            <a:endParaRPr lang="th-TH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CDE8DD5-17B6-4A7C-B8D4-261D8655F90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6315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D595-A1B6-4BAD-969F-A559727DD080}" type="datetimeFigureOut">
              <a:rPr lang="th-TH"/>
              <a:pPr>
                <a:defRPr/>
              </a:pPr>
              <a:t>16/07/55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8D6CD-E79C-410B-95D7-97F0FE4ACE9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703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9428B-1879-4D27-9455-2B84070B5D60}" type="datetimeFigureOut">
              <a:rPr lang="th-TH"/>
              <a:pPr>
                <a:defRPr/>
              </a:pPr>
              <a:t>16/07/55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394F9-CF44-4BC3-9ED3-0FA58B73848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2355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9E520-7556-4DAF-8F9E-6292829153B0}" type="datetimeFigureOut">
              <a:rPr lang="th-TH"/>
              <a:pPr>
                <a:defRPr/>
              </a:pPr>
              <a:t>16/07/55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813FD-6D13-4A9D-9E69-734A17F1924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429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9CDB5-C6C6-4726-9FE1-B623BAF826E1}" type="datetimeFigureOut">
              <a:rPr lang="th-TH"/>
              <a:pPr>
                <a:defRPr/>
              </a:pPr>
              <a:t>16/07/55</a:t>
            </a:fld>
            <a:endParaRPr lang="th-TH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4A555B-8237-4BC0-ACF3-DE71E6DC2D8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092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FFDD57-320A-4234-BD72-0335E081C1BD}" type="datetimeFigureOut">
              <a:rPr lang="th-TH"/>
              <a:pPr>
                <a:defRPr/>
              </a:pPr>
              <a:t>16/07/55</a:t>
            </a:fld>
            <a:endParaRPr lang="th-TH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3F2A33-F5B6-4993-97BE-9963389430E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650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5311D8-43DE-4360-81A6-07DC1A6B0CC8}" type="datetimeFigureOut">
              <a:rPr lang="th-TH"/>
              <a:pPr>
                <a:defRPr/>
              </a:pPr>
              <a:t>16/07/55</a:t>
            </a:fld>
            <a:endParaRPr lang="th-TH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B71B64-2D28-4B8C-8EC8-532D967F17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183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E5A2B-4994-47B1-A94E-DCB51D0D5BC1}" type="datetimeFigureOut">
              <a:rPr lang="th-TH"/>
              <a:pPr>
                <a:defRPr/>
              </a:pPr>
              <a:t>16/07/55</a:t>
            </a:fld>
            <a:endParaRPr lang="th-TH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907C9-D1D2-43AA-A625-24E4D3B59F0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81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AD87-041C-4412-834C-383F942D2314}" type="datetimeFigureOut">
              <a:rPr lang="th-TH"/>
              <a:pPr>
                <a:defRPr/>
              </a:pPr>
              <a:t>16/07/55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0AE0BE-3AB6-4DDD-B3C0-AF8111F0BA9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967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5EC6-DA54-498F-9422-ECF64B0B2669}" type="datetimeFigureOut">
              <a:rPr lang="th-TH"/>
              <a:pPr>
                <a:defRPr/>
              </a:pPr>
              <a:t>16/07/55</a:t>
            </a:fld>
            <a:endParaRPr lang="th-TH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2881A-A9FC-4D9B-81A4-247960EB2C0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83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3D2C3A-75AD-40B6-8835-4ED6FF718CF8}" type="datetimeFigureOut">
              <a:rPr lang="th-TH"/>
              <a:pPr>
                <a:defRPr/>
              </a:pPr>
              <a:t>16/07/55</a:t>
            </a:fld>
            <a:endParaRPr lang="th-TH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73B1EAE3-37E9-4584-9565-91DE3D5BDF6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3799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533E5A-0629-46C1-A825-41F813BAE755}" type="datetimeFigureOut">
              <a:rPr lang="th-TH"/>
              <a:pPr>
                <a:defRPr/>
              </a:pPr>
              <a:t>16/07/55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0764E3-865E-47ED-9EAA-8B7C28DC3EE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3" r:id="rId2"/>
    <p:sldLayoutId id="2147483918" r:id="rId3"/>
    <p:sldLayoutId id="2147483919" r:id="rId4"/>
    <p:sldLayoutId id="2147483920" r:id="rId5"/>
    <p:sldLayoutId id="2147483914" r:id="rId6"/>
    <p:sldLayoutId id="2147483921" r:id="rId7"/>
    <p:sldLayoutId id="2147483915" r:id="rId8"/>
    <p:sldLayoutId id="2147483922" r:id="rId9"/>
    <p:sldLayoutId id="2147483916" r:id="rId10"/>
    <p:sldLayoutId id="21474839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Introduction to HTML5</a:t>
            </a:r>
            <a:endParaRPr lang="th-TH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mtClean="0">
                <a:cs typeface="FreesiaUPC" pitchFamily="34" charset="-34"/>
              </a:rPr>
              <a:t>Styling with CSS3</a:t>
            </a:r>
          </a:p>
        </p:txBody>
      </p:sp>
      <p:pic>
        <p:nvPicPr>
          <p:cNvPr id="922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09600"/>
            <a:ext cx="4191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Change an Element’s Opacity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set an element’s visual opacity, also known as transparency in CSS3, using the opacity property.</a:t>
            </a:r>
          </a:p>
          <a:p>
            <a:r>
              <a:rPr lang="en-US" smtClean="0">
                <a:cs typeface="FreesiaUPC" pitchFamily="34" charset="-34"/>
              </a:rPr>
              <a:t>When set, the selected element will become translucent, according to the nonnegative value between 0 to 1.</a:t>
            </a:r>
          </a:p>
          <a:p>
            <a:r>
              <a:rPr lang="en-US" smtClean="0">
                <a:cs typeface="FreesiaUPC" pitchFamily="34" charset="-34"/>
              </a:rPr>
              <a:t>In other words, a value of 0 is transparent, 1 is opaque.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Change an Element’s Opacity</a:t>
            </a:r>
          </a:p>
        </p:txBody>
      </p:sp>
      <p:pic>
        <p:nvPicPr>
          <p:cNvPr id="19459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981200"/>
            <a:ext cx="8039100" cy="28194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Change an Element’s Opacity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Apply opacity style</a:t>
            </a:r>
          </a:p>
        </p:txBody>
      </p:sp>
      <p:pic>
        <p:nvPicPr>
          <p:cNvPr id="2048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0"/>
            <a:ext cx="4335463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Change an Element’s Opacity</a:t>
            </a:r>
          </a:p>
        </p:txBody>
      </p:sp>
      <p:pic>
        <p:nvPicPr>
          <p:cNvPr id="21507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7463" y="1657350"/>
            <a:ext cx="6789737" cy="481965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Apply a Color Gradient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assign a linear color gradient in CSS3.</a:t>
            </a:r>
          </a:p>
          <a:p>
            <a:r>
              <a:rPr lang="en-US" smtClean="0">
                <a:cs typeface="FreesiaUPC" pitchFamily="34" charset="-34"/>
              </a:rPr>
              <a:t>To apply the color gradient, linear-gradient is applied to the background-image property.</a:t>
            </a:r>
          </a:p>
          <a:p>
            <a:endParaRPr lang="en-US" smtClean="0">
              <a:cs typeface="FreesiaUPC" pitchFamily="34" charset="-34"/>
            </a:endParaRPr>
          </a:p>
          <a:p>
            <a:endParaRPr lang="en-US" smtClean="0">
              <a:cs typeface="FreesiaUPC" pitchFamily="34" charset="-34"/>
            </a:endParaRPr>
          </a:p>
          <a:p>
            <a:r>
              <a:rPr lang="en-US" smtClean="0">
                <a:cs typeface="FreesiaUPC" pitchFamily="34" charset="-34"/>
              </a:rPr>
              <a:t>Start defines a pair of coordinate numbers that specify where the color gradient will begin.</a:t>
            </a:r>
          </a:p>
          <a:p>
            <a:r>
              <a:rPr lang="en-US" smtClean="0">
                <a:cs typeface="FreesiaUPC" pitchFamily="34" charset="-34"/>
              </a:rPr>
              <a:t>Words such as “top left”, “top”, “top right”, “left”, “right”, “bottom left”, “bottom”, “bottom right”</a:t>
            </a:r>
          </a:p>
          <a:p>
            <a:endParaRPr lang="en-US" smtClean="0">
              <a:cs typeface="FreesiaUPC" pitchFamily="34" charset="-34"/>
            </a:endParaRPr>
          </a:p>
        </p:txBody>
      </p:sp>
      <p:pic>
        <p:nvPicPr>
          <p:cNvPr id="2253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05138"/>
            <a:ext cx="79248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Round Border Corners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modify any element that supports the border property and render rounded borders with border-radius.</a:t>
            </a:r>
          </a:p>
          <a:p>
            <a:r>
              <a:rPr lang="en-US" smtClean="0">
                <a:cs typeface="FreesiaUPC" pitchFamily="34" charset="-34"/>
              </a:rPr>
              <a:t>The border-width, border-style, and border-color properties or the border shorthand property, must first be applied before you can set the border-radius property.</a:t>
            </a:r>
          </a:p>
          <a:p>
            <a:r>
              <a:rPr lang="en-US" smtClean="0">
                <a:cs typeface="FreesiaUPC" pitchFamily="34" charset="-34"/>
              </a:rPr>
              <a:t>Because this feature has only recently been standardized in CSS3, the actual property name varies depending on the web browser engine version.</a:t>
            </a:r>
          </a:p>
          <a:p>
            <a:r>
              <a:rPr lang="en-US" smtClean="0">
                <a:cs typeface="FreesiaUPC" pitchFamily="34" charset="-34"/>
              </a:rPr>
              <a:t>For Google Chrome and Safari use the -webkit- prefix.</a:t>
            </a:r>
          </a:p>
          <a:p>
            <a:r>
              <a:rPr lang="en-US" smtClean="0">
                <a:cs typeface="FreesiaUPC" pitchFamily="34" charset="-34"/>
              </a:rPr>
              <a:t>For Firefox use the -moz- prefix.</a:t>
            </a:r>
          </a:p>
          <a:p>
            <a:r>
              <a:rPr lang="en-US" smtClean="0">
                <a:cs typeface="FreesiaUPC" pitchFamily="34" charset="-34"/>
              </a:rPr>
              <a:t>Opera and Internet Explorer 9 use no special prefix.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Round Border Corners</a:t>
            </a:r>
          </a:p>
        </p:txBody>
      </p:sp>
      <p:pic>
        <p:nvPicPr>
          <p:cNvPr id="11267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981200"/>
            <a:ext cx="8153400" cy="224472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Round Border Corners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Apply round border style.</a:t>
            </a:r>
          </a:p>
        </p:txBody>
      </p:sp>
      <p:pic>
        <p:nvPicPr>
          <p:cNvPr id="1229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09800"/>
            <a:ext cx="52276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Round Border Corners</a:t>
            </a:r>
          </a:p>
        </p:txBody>
      </p:sp>
      <p:pic>
        <p:nvPicPr>
          <p:cNvPr id="13315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5213" y="1600200"/>
            <a:ext cx="7088187" cy="50419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Add a Shadow Effect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>
                <a:cs typeface="FreesiaUPC" pitchFamily="34" charset="-34"/>
              </a:rPr>
              <a:t>You can easily add a shadow effect to any element with the box-shadow property in CSS3.</a:t>
            </a:r>
          </a:p>
          <a:p>
            <a:r>
              <a:rPr lang="en-US" dirty="0" smtClean="0">
                <a:cs typeface="FreesiaUPC" pitchFamily="34" charset="-34"/>
              </a:rPr>
              <a:t>This effect requires at least two values, the relative X and Y positions, but accepts up to five values to fine-tune the shadow application.</a:t>
            </a:r>
          </a:p>
          <a:p>
            <a:endParaRPr lang="en-US" dirty="0" smtClean="0">
              <a:cs typeface="FreesiaUPC" pitchFamily="34" charset="-34"/>
            </a:endParaRPr>
          </a:p>
          <a:p>
            <a:r>
              <a:rPr lang="en-US" dirty="0" err="1" smtClean="0">
                <a:cs typeface="FreesiaUPC" pitchFamily="34" charset="-34"/>
              </a:rPr>
              <a:t>xpos</a:t>
            </a:r>
            <a:r>
              <a:rPr lang="en-US" dirty="0" smtClean="0">
                <a:cs typeface="FreesiaUPC" pitchFamily="34" charset="-34"/>
              </a:rPr>
              <a:t> and </a:t>
            </a:r>
            <a:r>
              <a:rPr lang="en-US" dirty="0" err="1" smtClean="0">
                <a:cs typeface="FreesiaUPC" pitchFamily="34" charset="-34"/>
              </a:rPr>
              <a:t>ypos</a:t>
            </a:r>
            <a:r>
              <a:rPr lang="en-US" dirty="0" smtClean="0">
                <a:cs typeface="FreesiaUPC" pitchFamily="34" charset="-34"/>
              </a:rPr>
              <a:t> are relative coordinates to indicate where the shadow should be placed.</a:t>
            </a:r>
          </a:p>
          <a:p>
            <a:r>
              <a:rPr lang="en-US" dirty="0" smtClean="0">
                <a:cs typeface="FreesiaUPC" pitchFamily="34" charset="-34"/>
              </a:rPr>
              <a:t>Blur represents the size to which a blur effect will be added.</a:t>
            </a:r>
          </a:p>
          <a:p>
            <a:r>
              <a:rPr lang="en-US" dirty="0" smtClean="0">
                <a:cs typeface="FreesiaUPC" pitchFamily="34" charset="-34"/>
              </a:rPr>
              <a:t>Spread allows for a general increase of the shadow’s height and width.</a:t>
            </a:r>
          </a:p>
        </p:txBody>
      </p:sp>
      <p:pic>
        <p:nvPicPr>
          <p:cNvPr id="1434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33800"/>
            <a:ext cx="65055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Add a Shadow Effect</a:t>
            </a:r>
          </a:p>
        </p:txBody>
      </p:sp>
      <p:pic>
        <p:nvPicPr>
          <p:cNvPr id="15363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86000"/>
            <a:ext cx="8385175" cy="27432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Add a Shadow Effect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Apply shadow style.</a:t>
            </a:r>
          </a:p>
        </p:txBody>
      </p:sp>
      <p:pic>
        <p:nvPicPr>
          <p:cNvPr id="1638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2286000"/>
            <a:ext cx="7035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Add a Shadow Effect</a:t>
            </a:r>
          </a:p>
        </p:txBody>
      </p:sp>
      <p:pic>
        <p:nvPicPr>
          <p:cNvPr id="17411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600200"/>
            <a:ext cx="7086600" cy="504348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3226</TotalTime>
  <Words>469</Words>
  <Application>Microsoft Office PowerPoint</Application>
  <PresentationFormat>On-screen Show (4:3)</PresentationFormat>
  <Paragraphs>90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Introduction to HTML5</vt:lpstr>
      <vt:lpstr>Round Border Corners</vt:lpstr>
      <vt:lpstr>Round Border Corners</vt:lpstr>
      <vt:lpstr>Round Border Corners</vt:lpstr>
      <vt:lpstr>Round Border Corners</vt:lpstr>
      <vt:lpstr>Add a Shadow Effect</vt:lpstr>
      <vt:lpstr>Add a Shadow Effect</vt:lpstr>
      <vt:lpstr>Add a Shadow Effect</vt:lpstr>
      <vt:lpstr>Add a Shadow Effect</vt:lpstr>
      <vt:lpstr>Change an Element’s Opacity</vt:lpstr>
      <vt:lpstr>Change an Element’s Opacity</vt:lpstr>
      <vt:lpstr>Change an Element’s Opacity</vt:lpstr>
      <vt:lpstr>Change an Element’s Opacity</vt:lpstr>
      <vt:lpstr>Apply a Color Gradient</vt:lpstr>
    </vt:vector>
  </TitlesOfParts>
  <Company>sKz Community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Application Development</dc:title>
  <dc:creator>sKzXP</dc:creator>
  <cp:lastModifiedBy>Windows User</cp:lastModifiedBy>
  <cp:revision>491</cp:revision>
  <dcterms:created xsi:type="dcterms:W3CDTF">2011-08-02T15:46:07Z</dcterms:created>
  <dcterms:modified xsi:type="dcterms:W3CDTF">2012-07-16T07:49:30Z</dcterms:modified>
</cp:coreProperties>
</file>