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308" r:id="rId45"/>
    <p:sldId id="299" r:id="rId46"/>
    <p:sldId id="300" r:id="rId47"/>
    <p:sldId id="302" r:id="rId48"/>
    <p:sldId id="303" r:id="rId49"/>
    <p:sldId id="304" r:id="rId50"/>
    <p:sldId id="305" r:id="rId51"/>
    <p:sldId id="306" r:id="rId52"/>
    <p:sldId id="307" r:id="rId53"/>
    <p:sldId id="309" r:id="rId54"/>
    <p:sldId id="310" r:id="rId55"/>
  </p:sldIdLst>
  <p:sldSz cx="9144000" cy="6858000" type="screen4x3"/>
  <p:notesSz cx="6858000" cy="9144000"/>
  <p:defaultTextStyle>
    <a:defPPr>
      <a:defRPr lang="th-TH"/>
    </a:defPPr>
    <a:lvl1pPr algn="l" rtl="0" fontAlgn="base">
      <a:spcBef>
        <a:spcPct val="0"/>
      </a:spcBef>
      <a:spcAft>
        <a:spcPct val="0"/>
      </a:spcAft>
      <a:defRPr sz="2800" kern="1200">
        <a:solidFill>
          <a:schemeClr val="tx1"/>
        </a:solidFill>
        <a:latin typeface="Arial" pitchFamily="34" charset="0"/>
        <a:ea typeface="+mn-ea"/>
        <a:cs typeface="Angsana New" pitchFamily="18" charset="-34"/>
      </a:defRPr>
    </a:lvl1pPr>
    <a:lvl2pPr marL="457200" algn="l" rtl="0" fontAlgn="base">
      <a:spcBef>
        <a:spcPct val="0"/>
      </a:spcBef>
      <a:spcAft>
        <a:spcPct val="0"/>
      </a:spcAft>
      <a:defRPr sz="2800" kern="1200">
        <a:solidFill>
          <a:schemeClr val="tx1"/>
        </a:solidFill>
        <a:latin typeface="Arial" pitchFamily="34" charset="0"/>
        <a:ea typeface="+mn-ea"/>
        <a:cs typeface="Angsana New" pitchFamily="18" charset="-34"/>
      </a:defRPr>
    </a:lvl2pPr>
    <a:lvl3pPr marL="914400" algn="l" rtl="0" fontAlgn="base">
      <a:spcBef>
        <a:spcPct val="0"/>
      </a:spcBef>
      <a:spcAft>
        <a:spcPct val="0"/>
      </a:spcAft>
      <a:defRPr sz="2800" kern="1200">
        <a:solidFill>
          <a:schemeClr val="tx1"/>
        </a:solidFill>
        <a:latin typeface="Arial" pitchFamily="34" charset="0"/>
        <a:ea typeface="+mn-ea"/>
        <a:cs typeface="Angsana New" pitchFamily="18" charset="-34"/>
      </a:defRPr>
    </a:lvl3pPr>
    <a:lvl4pPr marL="1371600" algn="l" rtl="0" fontAlgn="base">
      <a:spcBef>
        <a:spcPct val="0"/>
      </a:spcBef>
      <a:spcAft>
        <a:spcPct val="0"/>
      </a:spcAft>
      <a:defRPr sz="2800" kern="1200">
        <a:solidFill>
          <a:schemeClr val="tx1"/>
        </a:solidFill>
        <a:latin typeface="Arial" pitchFamily="34" charset="0"/>
        <a:ea typeface="+mn-ea"/>
        <a:cs typeface="Angsana New" pitchFamily="18" charset="-34"/>
      </a:defRPr>
    </a:lvl4pPr>
    <a:lvl5pPr marL="1828800" algn="l" rtl="0" fontAlgn="base">
      <a:spcBef>
        <a:spcPct val="0"/>
      </a:spcBef>
      <a:spcAft>
        <a:spcPct val="0"/>
      </a:spcAft>
      <a:defRPr sz="2800" kern="1200">
        <a:solidFill>
          <a:schemeClr val="tx1"/>
        </a:solidFill>
        <a:latin typeface="Arial" pitchFamily="34" charset="0"/>
        <a:ea typeface="+mn-ea"/>
        <a:cs typeface="Angsana New" pitchFamily="18" charset="-34"/>
      </a:defRPr>
    </a:lvl5pPr>
    <a:lvl6pPr marL="2286000" algn="l" defTabSz="914400" rtl="0" eaLnBrk="1" latinLnBrk="0" hangingPunct="1">
      <a:defRPr sz="2800" kern="1200">
        <a:solidFill>
          <a:schemeClr val="tx1"/>
        </a:solidFill>
        <a:latin typeface="Arial" pitchFamily="34" charset="0"/>
        <a:ea typeface="+mn-ea"/>
        <a:cs typeface="Angsana New" pitchFamily="18" charset="-34"/>
      </a:defRPr>
    </a:lvl6pPr>
    <a:lvl7pPr marL="2743200" algn="l" defTabSz="914400" rtl="0" eaLnBrk="1" latinLnBrk="0" hangingPunct="1">
      <a:defRPr sz="2800" kern="1200">
        <a:solidFill>
          <a:schemeClr val="tx1"/>
        </a:solidFill>
        <a:latin typeface="Arial" pitchFamily="34" charset="0"/>
        <a:ea typeface="+mn-ea"/>
        <a:cs typeface="Angsana New" pitchFamily="18" charset="-34"/>
      </a:defRPr>
    </a:lvl7pPr>
    <a:lvl8pPr marL="3200400" algn="l" defTabSz="914400" rtl="0" eaLnBrk="1" latinLnBrk="0" hangingPunct="1">
      <a:defRPr sz="2800" kern="1200">
        <a:solidFill>
          <a:schemeClr val="tx1"/>
        </a:solidFill>
        <a:latin typeface="Arial" pitchFamily="34" charset="0"/>
        <a:ea typeface="+mn-ea"/>
        <a:cs typeface="Angsana New" pitchFamily="18" charset="-34"/>
      </a:defRPr>
    </a:lvl8pPr>
    <a:lvl9pPr marL="3657600" algn="l" defTabSz="914400" rtl="0" eaLnBrk="1" latinLnBrk="0" hangingPunct="1">
      <a:defRPr sz="2800" kern="1200">
        <a:solidFill>
          <a:schemeClr val="tx1"/>
        </a:solidFill>
        <a:latin typeface="Arial" pitchFamily="34" charset="0"/>
        <a:ea typeface="+mn-ea"/>
        <a:cs typeface="Angsana New" pitchFamily="18" charset="-3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387" autoAdjust="0"/>
  </p:normalViewPr>
  <p:slideViewPr>
    <p:cSldViewPr showGuides="1">
      <p:cViewPr>
        <p:scale>
          <a:sx n="70" d="100"/>
          <a:sy n="70" d="100"/>
        </p:scale>
        <p:origin x="-1302" y="28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0449F034-1444-4B7E-BEFE-B3FBEB82B8CA}" type="datetimeFigureOut">
              <a:rPr lang="en-US"/>
              <a:pPr>
                <a:defRPr/>
              </a:pPr>
              <a:t>7/11/2012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5CB6A041-803E-4690-A7AC-C3860A690189}" type="slidenum">
              <a:rPr lang="en-US"/>
              <a:pPr>
                <a:defRPr/>
              </a:pPr>
              <a:t>‹#›</a:t>
            </a:fld>
            <a:endParaRPr lang="en-US"/>
          </a:p>
        </p:txBody>
      </p:sp>
    </p:spTree>
    <p:extLst>
      <p:ext uri="{BB962C8B-B14F-4D97-AF65-F5344CB8AC3E}">
        <p14:creationId xmlns:p14="http://schemas.microsoft.com/office/powerpoint/2010/main" val="21281853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cs typeface="Cordia New" pitchFamily="34" charset="-34"/>
              </a:rPr>
              <a:t>&lt;!DOCTYPE html&gt;</a:t>
            </a:r>
          </a:p>
          <a:p>
            <a:r>
              <a:rPr lang="en-US" dirty="0" smtClean="0">
                <a:cs typeface="Cordia New" pitchFamily="34" charset="-34"/>
              </a:rPr>
              <a:t>&lt;html&gt;</a:t>
            </a:r>
          </a:p>
          <a:p>
            <a:r>
              <a:rPr lang="en-US" dirty="0" smtClean="0">
                <a:cs typeface="Cordia New" pitchFamily="34" charset="-34"/>
              </a:rPr>
              <a:t>&lt;head&gt;</a:t>
            </a:r>
          </a:p>
          <a:p>
            <a:r>
              <a:rPr lang="en-US" dirty="0" smtClean="0">
                <a:cs typeface="Cordia New" pitchFamily="34" charset="-34"/>
              </a:rPr>
              <a:t>&lt;title&gt;My HTML5 Website&lt;/title&gt;</a:t>
            </a:r>
          </a:p>
          <a:p>
            <a:r>
              <a:rPr lang="en-US" dirty="0" smtClean="0">
                <a:cs typeface="Cordia New" pitchFamily="34" charset="-34"/>
              </a:rPr>
              <a:t>&lt;/head&gt;</a:t>
            </a:r>
          </a:p>
          <a:p>
            <a:endParaRPr lang="en-US" dirty="0" smtClean="0">
              <a:cs typeface="Cordia New" pitchFamily="34" charset="-34"/>
            </a:endParaRPr>
          </a:p>
          <a:p>
            <a:r>
              <a:rPr lang="en-US" dirty="0" smtClean="0">
                <a:cs typeface="Cordia New" pitchFamily="34" charset="-34"/>
              </a:rPr>
              <a:t>&lt;body&gt;</a:t>
            </a:r>
          </a:p>
          <a:p>
            <a:r>
              <a:rPr lang="en-US" dirty="0" smtClean="0">
                <a:cs typeface="Cordia New" pitchFamily="34" charset="-34"/>
              </a:rPr>
              <a:t>&lt;header&gt;</a:t>
            </a:r>
          </a:p>
          <a:p>
            <a:r>
              <a:rPr lang="en-US" dirty="0" smtClean="0">
                <a:cs typeface="Cordia New" pitchFamily="34" charset="-34"/>
              </a:rPr>
              <a:t>&lt;h1&gt;My HTML5 Website&lt;/h1&gt;</a:t>
            </a:r>
          </a:p>
          <a:p>
            <a:r>
              <a:rPr lang="en-US" dirty="0" smtClean="0">
                <a:cs typeface="Cordia New" pitchFamily="34" charset="-34"/>
              </a:rPr>
              <a:t>&lt;/header&gt;</a:t>
            </a:r>
          </a:p>
          <a:p>
            <a:endParaRPr lang="en-US" dirty="0" smtClean="0">
              <a:cs typeface="Cordia New" pitchFamily="34" charset="-34"/>
            </a:endParaRPr>
          </a:p>
          <a:p>
            <a:r>
              <a:rPr lang="en-US" dirty="0" smtClean="0">
                <a:cs typeface="Cordia New" pitchFamily="34" charset="-34"/>
              </a:rPr>
              <a:t>&lt;p&gt;</a:t>
            </a:r>
          </a:p>
          <a:p>
            <a:r>
              <a:rPr lang="en-US" dirty="0" smtClean="0">
                <a:cs typeface="Cordia New" pitchFamily="34" charset="-34"/>
              </a:rPr>
              <a:t>&lt;b&gt;HTML5&lt;/b&gt; is a language for structuring and presenting content for the &lt;a </a:t>
            </a:r>
            <a:r>
              <a:rPr lang="en-US" dirty="0" err="1" smtClean="0">
                <a:cs typeface="Cordia New" pitchFamily="34" charset="-34"/>
              </a:rPr>
              <a:t>href</a:t>
            </a:r>
            <a:r>
              <a:rPr lang="en-US" b="1" dirty="0" smtClean="0">
                <a:cs typeface="Cordia New" pitchFamily="34" charset="-34"/>
              </a:rPr>
              <a:t>="http://en.wikipedia.org/wiki/</a:t>
            </a:r>
            <a:r>
              <a:rPr lang="en-US" b="1" dirty="0" err="1" smtClean="0">
                <a:cs typeface="Cordia New" pitchFamily="34" charset="-34"/>
              </a:rPr>
              <a:t>World_Wide_Web</a:t>
            </a:r>
            <a:r>
              <a:rPr lang="en-US" b="1" dirty="0" smtClean="0">
                <a:cs typeface="Cordia New" pitchFamily="34" charset="-34"/>
              </a:rPr>
              <a:t>" title="World Wide Web"&gt;World Wide Web&lt;/a&gt;, and is a core technology of the Internet originally proposed by &lt;a </a:t>
            </a:r>
            <a:r>
              <a:rPr lang="en-US" b="1" dirty="0" err="1" smtClean="0">
                <a:cs typeface="Cordia New" pitchFamily="34" charset="-34"/>
              </a:rPr>
              <a:t>href</a:t>
            </a:r>
            <a:r>
              <a:rPr lang="en-US" b="1" dirty="0" smtClean="0">
                <a:cs typeface="Cordia New" pitchFamily="34" charset="-34"/>
              </a:rPr>
              <a:t>="http://en.wikipedia.org/wiki/</a:t>
            </a:r>
            <a:r>
              <a:rPr lang="en-US" b="1" dirty="0" err="1" smtClean="0">
                <a:cs typeface="Cordia New" pitchFamily="34" charset="-34"/>
              </a:rPr>
              <a:t>Opera_Software</a:t>
            </a:r>
            <a:r>
              <a:rPr lang="en-US" b="1" dirty="0" smtClean="0">
                <a:cs typeface="Cordia New" pitchFamily="34" charset="-34"/>
              </a:rPr>
              <a:t>"&gt;Opera Software&lt;/a&gt;. It is the fifth revision of the HTML standard (created in 1990 and standardized as HTML4 as of 1997) and as of November 2011 is still under development. Its core aims have been to improve the language with support for the latest multimedia while keeping it easily readable by humans and consistently understood by computers and devices (web browsers, parsers, etc.). HTML5 is intended to subsume not only &lt;a </a:t>
            </a:r>
            <a:r>
              <a:rPr lang="en-US" b="1" dirty="0" err="1" smtClean="0">
                <a:cs typeface="Cordia New" pitchFamily="34" charset="-34"/>
              </a:rPr>
              <a:t>href</a:t>
            </a:r>
            <a:r>
              <a:rPr lang="en-US" b="1" dirty="0" smtClean="0">
                <a:cs typeface="Cordia New" pitchFamily="34" charset="-34"/>
              </a:rPr>
              <a:t>="http://en.wikipedia.org/wiki/HTML_4"&gt;HTML 4&lt;/a&gt;, but XHTML 1 and DOM2HTML (particularly JavaScript) as well.</a:t>
            </a:r>
          </a:p>
          <a:p>
            <a:r>
              <a:rPr lang="en-US" dirty="0" smtClean="0">
                <a:cs typeface="Cordia New" pitchFamily="34" charset="-34"/>
              </a:rPr>
              <a:t>&lt;/p&gt;</a:t>
            </a:r>
          </a:p>
          <a:p>
            <a:endParaRPr lang="en-US" dirty="0" smtClean="0">
              <a:cs typeface="Cordia New" pitchFamily="34" charset="-34"/>
            </a:endParaRPr>
          </a:p>
          <a:p>
            <a:r>
              <a:rPr lang="en-US" dirty="0" smtClean="0">
                <a:cs typeface="Cordia New" pitchFamily="34" charset="-34"/>
              </a:rPr>
              <a:t>&lt;footer&gt;&amp;copy;2011 My HTML5 Website&lt;/footer&gt;</a:t>
            </a:r>
          </a:p>
          <a:p>
            <a:r>
              <a:rPr lang="en-US" dirty="0" smtClean="0">
                <a:cs typeface="Cordia New" pitchFamily="34" charset="-34"/>
              </a:rPr>
              <a:t>&lt;/body&gt;</a:t>
            </a:r>
          </a:p>
          <a:p>
            <a:endParaRPr lang="en-US" dirty="0" smtClean="0">
              <a:cs typeface="Cordia New" pitchFamily="34" charset="-34"/>
            </a:endParaRPr>
          </a:p>
          <a:p>
            <a:r>
              <a:rPr lang="en-US" dirty="0" smtClean="0">
                <a:cs typeface="Cordia New" pitchFamily="34" charset="-34"/>
              </a:rPr>
              <a:t>&lt;/html&gt;</a:t>
            </a:r>
          </a:p>
          <a:p>
            <a:endParaRPr lang="en-US" dirty="0" smtClean="0">
              <a:cs typeface="Cordia New" pitchFamily="34" charset="-34"/>
            </a:endParaRP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eaLnBrk="1" hangingPunct="1"/>
            <a:fld id="{16C4FAFE-D5C2-4225-8404-68F078B3AB24}" type="slidenum">
              <a:rPr lang="en-US" sz="1200" smtClean="0"/>
              <a:pPr eaLnBrk="1" hangingPunct="1"/>
              <a:t>10</a:t>
            </a:fld>
            <a:endParaRPr lang="en-US"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a:t>
            </a:r>
            <a:r>
              <a:rPr lang="en-US" dirty="0" err="1" smtClean="0"/>
              <a:t>hgroup</a:t>
            </a:r>
            <a:r>
              <a:rPr lang="en-US" dirty="0" smtClean="0"/>
              <a:t>&gt;</a:t>
            </a:r>
          </a:p>
          <a:p>
            <a:r>
              <a:rPr lang="en-US" baseline="0" dirty="0" smtClean="0"/>
              <a:t> 	&lt;h3&gt;Welcome to HTML5!&lt;/h3&gt;</a:t>
            </a:r>
          </a:p>
          <a:p>
            <a:r>
              <a:rPr lang="en-US" baseline="0" dirty="0" smtClean="0"/>
              <a:t>	&lt;h4&gt;From Wikipedia, the free encyclopedia&lt;/h4&gt;</a:t>
            </a:r>
          </a:p>
          <a:p>
            <a:r>
              <a:rPr lang="en-US" baseline="0" dirty="0" smtClean="0"/>
              <a:t>&lt;/</a:t>
            </a:r>
            <a:r>
              <a:rPr lang="en-US" baseline="0" dirty="0" err="1" smtClean="0"/>
              <a:t>hgroup</a:t>
            </a:r>
            <a:r>
              <a:rPr lang="en-US" baseline="0" dirty="0" smtClean="0"/>
              <a:t>&gt;</a:t>
            </a:r>
            <a:endParaRPr lang="th-TH" dirty="0"/>
          </a:p>
        </p:txBody>
      </p:sp>
      <p:sp>
        <p:nvSpPr>
          <p:cNvPr id="4" name="Slide Number Placeholder 3"/>
          <p:cNvSpPr>
            <a:spLocks noGrp="1"/>
          </p:cNvSpPr>
          <p:nvPr>
            <p:ph type="sldNum" sz="quarter" idx="10"/>
          </p:nvPr>
        </p:nvSpPr>
        <p:spPr/>
        <p:txBody>
          <a:bodyPr/>
          <a:lstStyle/>
          <a:p>
            <a:pPr>
              <a:defRPr/>
            </a:pPr>
            <a:fld id="{5CB6A041-803E-4690-A7AC-C3860A690189}" type="slidenum">
              <a:rPr lang="en-US" smtClean="0"/>
              <a:pPr>
                <a:defRPr/>
              </a:pPr>
              <a:t>26</a:t>
            </a:fld>
            <a:endParaRPr lang="en-US"/>
          </a:p>
        </p:txBody>
      </p:sp>
    </p:spTree>
    <p:extLst>
      <p:ext uri="{BB962C8B-B14F-4D97-AF65-F5344CB8AC3E}">
        <p14:creationId xmlns:p14="http://schemas.microsoft.com/office/powerpoint/2010/main" val="2514328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cs typeface="Cordia New" pitchFamily="34" charset="-34"/>
              </a:rPr>
              <a:t>article </a:t>
            </a:r>
            <a:r>
              <a:rPr lang="en-US" dirty="0" err="1" smtClean="0">
                <a:cs typeface="Cordia New" pitchFamily="34" charset="-34"/>
              </a:rPr>
              <a:t>hgroup</a:t>
            </a:r>
            <a:r>
              <a:rPr lang="en-US" dirty="0" smtClean="0">
                <a:cs typeface="Cordia New" pitchFamily="34" charset="-34"/>
              </a:rPr>
              <a:t> *</a:t>
            </a:r>
          </a:p>
          <a:p>
            <a:r>
              <a:rPr lang="en-US" b="1" dirty="0" smtClean="0">
                <a:cs typeface="Cordia New" pitchFamily="34" charset="-34"/>
              </a:rPr>
              <a:t>{</a:t>
            </a:r>
          </a:p>
          <a:p>
            <a:r>
              <a:rPr lang="en-US" dirty="0" smtClean="0">
                <a:cs typeface="Cordia New" pitchFamily="34" charset="-34"/>
              </a:rPr>
              <a:t>	margin</a:t>
            </a:r>
            <a:r>
              <a:rPr lang="en-US" b="1" dirty="0" smtClean="0">
                <a:cs typeface="Cordia New" pitchFamily="34" charset="-34"/>
              </a:rPr>
              <a:t>: 0px;</a:t>
            </a:r>
          </a:p>
          <a:p>
            <a:r>
              <a:rPr lang="en-US" b="1" dirty="0" smtClean="0">
                <a:cs typeface="Cordia New" pitchFamily="34" charset="-34"/>
              </a:rPr>
              <a:t>}</a:t>
            </a:r>
          </a:p>
          <a:p>
            <a:endParaRPr lang="en-US" dirty="0" smtClean="0">
              <a:cs typeface="Cordia New" pitchFamily="34" charset="-34"/>
            </a:endParaRPr>
          </a:p>
          <a:p>
            <a:r>
              <a:rPr lang="en-US" dirty="0" smtClean="0">
                <a:cs typeface="Cordia New" pitchFamily="34" charset="-34"/>
              </a:rPr>
              <a:t>article h4</a:t>
            </a:r>
          </a:p>
          <a:p>
            <a:r>
              <a:rPr lang="en-US" b="1" dirty="0" smtClean="0">
                <a:cs typeface="Cordia New" pitchFamily="34" charset="-34"/>
              </a:rPr>
              <a:t>{</a:t>
            </a:r>
          </a:p>
          <a:p>
            <a:r>
              <a:rPr lang="en-US" dirty="0" smtClean="0">
                <a:cs typeface="Cordia New" pitchFamily="34" charset="-34"/>
              </a:rPr>
              <a:t>	font-size</a:t>
            </a:r>
            <a:r>
              <a:rPr lang="en-US" b="1" dirty="0" smtClean="0">
                <a:cs typeface="Cordia New" pitchFamily="34" charset="-34"/>
              </a:rPr>
              <a:t>: 0.67em;</a:t>
            </a:r>
          </a:p>
          <a:p>
            <a:r>
              <a:rPr lang="en-US" b="1" dirty="0" smtClean="0">
                <a:cs typeface="Cordia New" pitchFamily="34" charset="-34"/>
              </a:rPr>
              <a:t>}</a:t>
            </a:r>
            <a:endParaRPr lang="en-US" dirty="0" smtClean="0">
              <a:cs typeface="Cordia New" pitchFamily="34" charset="-34"/>
            </a:endParaRP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eaLnBrk="1" hangingPunct="1"/>
            <a:fld id="{AA628B4C-CB57-41F3-8223-225BA8FFE59F}" type="slidenum">
              <a:rPr lang="en-US" sz="1200" smtClean="0"/>
              <a:pPr eaLnBrk="1" hangingPunct="1"/>
              <a:t>28</a:t>
            </a:fld>
            <a:endParaRPr lang="en-US"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cs typeface="Cordia New" pitchFamily="34" charset="-34"/>
              </a:rPr>
              <a:t>&lt;figure&gt;</a:t>
            </a:r>
          </a:p>
          <a:p>
            <a:r>
              <a:rPr lang="en-US" dirty="0" smtClean="0">
                <a:cs typeface="Cordia New" pitchFamily="34" charset="-34"/>
              </a:rPr>
              <a:t>	&lt;</a:t>
            </a:r>
            <a:r>
              <a:rPr lang="en-US" dirty="0" err="1" smtClean="0">
                <a:cs typeface="Cordia New" pitchFamily="34" charset="-34"/>
              </a:rPr>
              <a:t>img</a:t>
            </a:r>
            <a:r>
              <a:rPr lang="en-US" dirty="0" smtClean="0">
                <a:cs typeface="Cordia New" pitchFamily="34" charset="-34"/>
              </a:rPr>
              <a:t> </a:t>
            </a:r>
            <a:r>
              <a:rPr lang="en-US" dirty="0" err="1" smtClean="0">
                <a:cs typeface="Cordia New" pitchFamily="34" charset="-34"/>
              </a:rPr>
              <a:t>src</a:t>
            </a:r>
            <a:r>
              <a:rPr lang="en-US" b="1" dirty="0" smtClean="0">
                <a:cs typeface="Cordia New" pitchFamily="34" charset="-34"/>
              </a:rPr>
              <a:t>="images/HTML5_logo.png" alt="HTML5 Logo by W3C" /&gt;</a:t>
            </a:r>
          </a:p>
          <a:p>
            <a:r>
              <a:rPr lang="en-US" dirty="0" smtClean="0">
                <a:cs typeface="Cordia New" pitchFamily="34" charset="-34"/>
              </a:rPr>
              <a:t>&lt;/figure&gt;</a:t>
            </a: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eaLnBrk="1" hangingPunct="1"/>
            <a:fld id="{E07BBF60-68D8-4DA9-91D5-B517E3DFB3F4}" type="slidenum">
              <a:rPr lang="en-US" sz="1200" smtClean="0"/>
              <a:pPr eaLnBrk="1" hangingPunct="1"/>
              <a:t>30</a:t>
            </a:fld>
            <a:endParaRPr lang="en-US" sz="12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cs typeface="Cordia New" pitchFamily="34" charset="-34"/>
              </a:rPr>
              <a:t>figure</a:t>
            </a:r>
          </a:p>
          <a:p>
            <a:r>
              <a:rPr lang="en-US" b="1" dirty="0" smtClean="0">
                <a:cs typeface="Cordia New" pitchFamily="34" charset="-34"/>
              </a:rPr>
              <a:t>{</a:t>
            </a:r>
          </a:p>
          <a:p>
            <a:r>
              <a:rPr lang="en-US" dirty="0" smtClean="0">
                <a:cs typeface="Cordia New" pitchFamily="34" charset="-34"/>
              </a:rPr>
              <a:t>	border</a:t>
            </a:r>
            <a:r>
              <a:rPr lang="en-US" b="1" dirty="0" smtClean="0">
                <a:cs typeface="Cordia New" pitchFamily="34" charset="-34"/>
              </a:rPr>
              <a:t>: 1px solid;</a:t>
            </a:r>
          </a:p>
          <a:p>
            <a:pPr lvl="0"/>
            <a:r>
              <a:rPr lang="en-US" dirty="0" smtClean="0">
                <a:cs typeface="Cordia New" pitchFamily="34" charset="-34"/>
              </a:rPr>
              <a:t>	padding</a:t>
            </a:r>
            <a:r>
              <a:rPr lang="en-US" b="1" dirty="0" smtClean="0">
                <a:cs typeface="Cordia New" pitchFamily="34" charset="-34"/>
              </a:rPr>
              <a:t>: 10px;</a:t>
            </a:r>
          </a:p>
          <a:p>
            <a:pPr lvl="0"/>
            <a:r>
              <a:rPr lang="en-US" dirty="0" smtClean="0">
                <a:cs typeface="Cordia New" pitchFamily="34" charset="-34"/>
              </a:rPr>
              <a:t>	margin</a:t>
            </a:r>
            <a:r>
              <a:rPr lang="en-US" b="1" dirty="0" smtClean="0">
                <a:cs typeface="Cordia New" pitchFamily="34" charset="-34"/>
              </a:rPr>
              <a:t>: 10px;</a:t>
            </a:r>
          </a:p>
          <a:p>
            <a:pPr lvl="0"/>
            <a:r>
              <a:rPr lang="en-US" dirty="0" smtClean="0">
                <a:cs typeface="Cordia New" pitchFamily="34" charset="-34"/>
              </a:rPr>
              <a:t>	float</a:t>
            </a:r>
            <a:r>
              <a:rPr lang="en-US" b="1" dirty="0" smtClean="0">
                <a:cs typeface="Cordia New" pitchFamily="34" charset="-34"/>
              </a:rPr>
              <a:t>: left;</a:t>
            </a:r>
          </a:p>
          <a:p>
            <a:r>
              <a:rPr lang="en-US" b="1" dirty="0" smtClean="0">
                <a:cs typeface="Cordia New" pitchFamily="34" charset="-34"/>
              </a:rPr>
              <a:t>}</a:t>
            </a:r>
            <a:endParaRPr lang="en-US" dirty="0" smtClean="0">
              <a:cs typeface="Cordia New" pitchFamily="34" charset="-34"/>
            </a:endParaRP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eaLnBrk="1" hangingPunct="1"/>
            <a:fld id="{FD5C62B0-1593-45E1-9053-AA8F82BABDE6}" type="slidenum">
              <a:rPr lang="en-US" sz="1200" smtClean="0"/>
              <a:pPr eaLnBrk="1" hangingPunct="1"/>
              <a:t>32</a:t>
            </a:fld>
            <a:endParaRPr lang="en-US" sz="12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cs typeface="Cordia New" pitchFamily="34" charset="-34"/>
              </a:rPr>
              <a:t>&lt;aside&gt;News and interesting Hacks.&lt;/aside&gt;</a:t>
            </a: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eaLnBrk="1" hangingPunct="1"/>
            <a:fld id="{A4CA8789-FFBC-4324-B226-DCD09D3D7BA7}" type="slidenum">
              <a:rPr lang="en-US" sz="1200" smtClean="0"/>
              <a:pPr eaLnBrk="1" hangingPunct="1"/>
              <a:t>34</a:t>
            </a:fld>
            <a:endParaRPr lang="en-US" sz="12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cs typeface="Cordia New" pitchFamily="34" charset="-34"/>
              </a:rPr>
              <a:t>aside</a:t>
            </a:r>
          </a:p>
          <a:p>
            <a:r>
              <a:rPr lang="en-US" b="1" dirty="0" smtClean="0">
                <a:cs typeface="Cordia New" pitchFamily="34" charset="-34"/>
              </a:rPr>
              <a:t>{</a:t>
            </a:r>
          </a:p>
          <a:p>
            <a:pPr lvl="0"/>
            <a:r>
              <a:rPr lang="en-US" dirty="0" smtClean="0">
                <a:cs typeface="Cordia New" pitchFamily="34" charset="-34"/>
              </a:rPr>
              <a:t>	border</a:t>
            </a:r>
            <a:r>
              <a:rPr lang="en-US" b="1" dirty="0" smtClean="0">
                <a:cs typeface="Cordia New" pitchFamily="34" charset="-34"/>
              </a:rPr>
              <a:t>: 1px solid;</a:t>
            </a:r>
          </a:p>
          <a:p>
            <a:pPr lvl="0"/>
            <a:r>
              <a:rPr lang="en-US" dirty="0" smtClean="0">
                <a:cs typeface="Cordia New" pitchFamily="34" charset="-34"/>
              </a:rPr>
              <a:t>	max-width</a:t>
            </a:r>
            <a:r>
              <a:rPr lang="en-US" b="1" dirty="0" smtClean="0">
                <a:cs typeface="Cordia New" pitchFamily="34" charset="-34"/>
              </a:rPr>
              <a:t>: 20%;</a:t>
            </a:r>
          </a:p>
          <a:p>
            <a:pPr lvl="0"/>
            <a:r>
              <a:rPr lang="en-US" dirty="0" smtClean="0">
                <a:cs typeface="Cordia New" pitchFamily="34" charset="-34"/>
              </a:rPr>
              <a:t>	float</a:t>
            </a:r>
            <a:r>
              <a:rPr lang="en-US" b="1" dirty="0" smtClean="0">
                <a:cs typeface="Cordia New" pitchFamily="34" charset="-34"/>
              </a:rPr>
              <a:t>: right;</a:t>
            </a:r>
          </a:p>
          <a:p>
            <a:r>
              <a:rPr lang="en-US" b="1" dirty="0" smtClean="0">
                <a:cs typeface="Cordia New" pitchFamily="34" charset="-34"/>
              </a:rPr>
              <a:t>}</a:t>
            </a:r>
            <a:endParaRPr lang="en-US" dirty="0" smtClean="0">
              <a:cs typeface="Cordia New" pitchFamily="34" charset="-34"/>
            </a:endParaRP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eaLnBrk="1" hangingPunct="1"/>
            <a:fld id="{9E183643-2EE1-43CB-9015-562380725FEC}" type="slidenum">
              <a:rPr lang="en-US" sz="1200" smtClean="0"/>
              <a:pPr eaLnBrk="1" hangingPunct="1"/>
              <a:t>36</a:t>
            </a:fld>
            <a:endParaRPr lang="en-US" sz="12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cs typeface="Cordia New" pitchFamily="34" charset="-34"/>
            </a:endParaRP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eaLnBrk="1" hangingPunct="1"/>
            <a:fld id="{A639F6CD-9581-4F4F-A0C9-619AEBB1ED0E}" type="slidenum">
              <a:rPr lang="en-US" sz="1200" smtClean="0"/>
              <a:pPr eaLnBrk="1" hangingPunct="1"/>
              <a:t>38</a:t>
            </a:fld>
            <a:endParaRPr lang="en-US" sz="12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cs typeface="Cordia New" pitchFamily="34" charset="-34"/>
              </a:rPr>
              <a:t>body </a:t>
            </a:r>
            <a:r>
              <a:rPr lang="en-US" b="1" dirty="0" smtClean="0">
                <a:cs typeface="Cordia New" pitchFamily="34" charset="-34"/>
              </a:rPr>
              <a:t>{</a:t>
            </a:r>
          </a:p>
          <a:p>
            <a:r>
              <a:rPr lang="en-US" dirty="0" smtClean="0">
                <a:cs typeface="Cordia New" pitchFamily="34" charset="-34"/>
              </a:rPr>
              <a:t>	color</a:t>
            </a:r>
            <a:r>
              <a:rPr lang="en-US" b="1" dirty="0" smtClean="0">
                <a:cs typeface="Cordia New" pitchFamily="34" charset="-34"/>
              </a:rPr>
              <a:t>: #222;</a:t>
            </a:r>
          </a:p>
          <a:p>
            <a:r>
              <a:rPr lang="en-US" dirty="0" smtClean="0">
                <a:cs typeface="Cordia New" pitchFamily="34" charset="-34"/>
              </a:rPr>
              <a:t>	background-color</a:t>
            </a:r>
            <a:r>
              <a:rPr lang="en-US" b="1" dirty="0" smtClean="0">
                <a:cs typeface="Cordia New" pitchFamily="34" charset="-34"/>
              </a:rPr>
              <a:t>: #ccc;</a:t>
            </a:r>
          </a:p>
          <a:p>
            <a:r>
              <a:rPr lang="en-US" dirty="0" smtClean="0">
                <a:cs typeface="Cordia New" pitchFamily="34" charset="-34"/>
              </a:rPr>
              <a:t>	margin</a:t>
            </a:r>
            <a:r>
              <a:rPr lang="en-US" b="1" dirty="0" smtClean="0">
                <a:cs typeface="Cordia New" pitchFamily="34" charset="-34"/>
              </a:rPr>
              <a:t>: 0;</a:t>
            </a:r>
          </a:p>
          <a:p>
            <a:r>
              <a:rPr lang="en-US" dirty="0" smtClean="0">
                <a:cs typeface="Cordia New" pitchFamily="34" charset="-34"/>
              </a:rPr>
              <a:t>	padding</a:t>
            </a:r>
            <a:r>
              <a:rPr lang="en-US" b="1" dirty="0" smtClean="0">
                <a:cs typeface="Cordia New" pitchFamily="34" charset="-34"/>
              </a:rPr>
              <a:t>: 0;</a:t>
            </a:r>
          </a:p>
          <a:p>
            <a:r>
              <a:rPr lang="en-US" dirty="0" smtClean="0">
                <a:cs typeface="Cordia New" pitchFamily="34" charset="-34"/>
              </a:rPr>
              <a:t>	font-family</a:t>
            </a:r>
            <a:r>
              <a:rPr lang="en-US" b="1" dirty="0" smtClean="0">
                <a:cs typeface="Cordia New" pitchFamily="34" charset="-34"/>
              </a:rPr>
              <a:t>: </a:t>
            </a:r>
            <a:r>
              <a:rPr lang="en-US" b="1" i="1" dirty="0" smtClean="0">
                <a:cs typeface="Cordia New" pitchFamily="34" charset="-34"/>
              </a:rPr>
              <a:t>"</a:t>
            </a:r>
            <a:r>
              <a:rPr lang="en-US" b="1" i="1" dirty="0" err="1" smtClean="0">
                <a:cs typeface="Cordia New" pitchFamily="34" charset="-34"/>
              </a:rPr>
              <a:t>HelveticaNeue</a:t>
            </a:r>
            <a:r>
              <a:rPr lang="en-US" b="1" i="1" dirty="0" smtClean="0">
                <a:cs typeface="Cordia New" pitchFamily="34" charset="-34"/>
              </a:rPr>
              <a:t>-Light", "Helvetica </a:t>
            </a:r>
            <a:r>
              <a:rPr lang="en-US" b="1" i="1" dirty="0" err="1" smtClean="0">
                <a:cs typeface="Cordia New" pitchFamily="34" charset="-34"/>
              </a:rPr>
              <a:t>Neue</a:t>
            </a:r>
            <a:r>
              <a:rPr lang="en-US" b="1" i="1" dirty="0" smtClean="0">
                <a:cs typeface="Cordia New" pitchFamily="34" charset="-34"/>
              </a:rPr>
              <a:t> Light", "Helvetica </a:t>
            </a:r>
            <a:r>
              <a:rPr lang="en-US" b="1" i="1" dirty="0" err="1" smtClean="0">
                <a:cs typeface="Cordia New" pitchFamily="34" charset="-34"/>
              </a:rPr>
              <a:t>Neue</a:t>
            </a:r>
            <a:r>
              <a:rPr lang="en-US" b="1" i="1" dirty="0" smtClean="0">
                <a:cs typeface="Cordia New" pitchFamily="34" charset="-34"/>
              </a:rPr>
              <a:t>", Helvetica, Arial, "Lucida Grande", sans-serif;</a:t>
            </a:r>
          </a:p>
          <a:p>
            <a:r>
              <a:rPr lang="en-US" dirty="0" smtClean="0">
                <a:cs typeface="Cordia New" pitchFamily="34" charset="-34"/>
              </a:rPr>
              <a:t>	font-weight</a:t>
            </a:r>
            <a:r>
              <a:rPr lang="en-US" b="1" dirty="0" smtClean="0">
                <a:cs typeface="Cordia New" pitchFamily="34" charset="-34"/>
              </a:rPr>
              <a:t>: 300;</a:t>
            </a:r>
          </a:p>
          <a:p>
            <a:r>
              <a:rPr lang="en-US" b="1" dirty="0" smtClean="0">
                <a:cs typeface="Cordia New" pitchFamily="34" charset="-34"/>
              </a:rPr>
              <a:t>}</a:t>
            </a:r>
            <a:endParaRPr lang="en-US" dirty="0" smtClean="0">
              <a:cs typeface="Cordia New" pitchFamily="34" charset="-34"/>
            </a:endParaRPr>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eaLnBrk="1" hangingPunct="1"/>
            <a:fld id="{B52E72EA-FF15-4D79-83CA-338AA0938890}" type="slidenum">
              <a:rPr lang="en-US" sz="1200" smtClean="0"/>
              <a:pPr eaLnBrk="1" hangingPunct="1"/>
              <a:t>39</a:t>
            </a:fld>
            <a:endParaRPr lang="en-US" sz="12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cs typeface="Cordia New" pitchFamily="34" charset="-34"/>
              </a:rPr>
              <a:t>header </a:t>
            </a:r>
          </a:p>
          <a:p>
            <a:r>
              <a:rPr lang="en-US" b="1" dirty="0" smtClean="0">
                <a:cs typeface="Cordia New" pitchFamily="34" charset="-34"/>
              </a:rPr>
              <a:t>{</a:t>
            </a:r>
          </a:p>
          <a:p>
            <a:r>
              <a:rPr lang="en-US" dirty="0" smtClean="0">
                <a:cs typeface="Cordia New" pitchFamily="34" charset="-34"/>
              </a:rPr>
              <a:t>background-image</a:t>
            </a:r>
            <a:r>
              <a:rPr lang="en-US" b="1" dirty="0" smtClean="0">
                <a:cs typeface="Cordia New" pitchFamily="34" charset="-34"/>
              </a:rPr>
              <a:t>: </a:t>
            </a:r>
            <a:r>
              <a:rPr lang="en-US" b="1" dirty="0" err="1" smtClean="0">
                <a:cs typeface="Cordia New" pitchFamily="34" charset="-34"/>
              </a:rPr>
              <a:t>url</a:t>
            </a:r>
            <a:r>
              <a:rPr lang="en-US" b="1" dirty="0" smtClean="0">
                <a:cs typeface="Cordia New" pitchFamily="34" charset="-34"/>
              </a:rPr>
              <a:t>(</a:t>
            </a:r>
            <a:r>
              <a:rPr lang="en-US" b="1" i="1" dirty="0" smtClean="0">
                <a:cs typeface="Cordia New" pitchFamily="34" charset="-34"/>
              </a:rPr>
              <a:t>"../images/terra_bg.png");</a:t>
            </a:r>
          </a:p>
          <a:p>
            <a:r>
              <a:rPr lang="en-US" dirty="0" smtClean="0">
                <a:cs typeface="Cordia New" pitchFamily="34" charset="-34"/>
              </a:rPr>
              <a:t>  background-attachment</a:t>
            </a:r>
            <a:r>
              <a:rPr lang="en-US" b="1" dirty="0" smtClean="0">
                <a:cs typeface="Cordia New" pitchFamily="34" charset="-34"/>
              </a:rPr>
              <a:t>: fixed;</a:t>
            </a:r>
          </a:p>
          <a:p>
            <a:r>
              <a:rPr lang="en-US" dirty="0" smtClean="0">
                <a:cs typeface="Cordia New" pitchFamily="34" charset="-34"/>
              </a:rPr>
              <a:t>  border</a:t>
            </a:r>
            <a:r>
              <a:rPr lang="en-US" b="1" dirty="0" smtClean="0">
                <a:cs typeface="Cordia New" pitchFamily="34" charset="-34"/>
              </a:rPr>
              <a:t>: 1px solid black;</a:t>
            </a:r>
          </a:p>
          <a:p>
            <a:r>
              <a:rPr lang="en-US" dirty="0" smtClean="0">
                <a:cs typeface="Cordia New" pitchFamily="34" charset="-34"/>
              </a:rPr>
              <a:t>  height</a:t>
            </a:r>
            <a:r>
              <a:rPr lang="en-US" b="1" dirty="0" smtClean="0">
                <a:cs typeface="Cordia New" pitchFamily="34" charset="-34"/>
              </a:rPr>
              <a:t>: 55px;</a:t>
            </a:r>
          </a:p>
          <a:p>
            <a:r>
              <a:rPr lang="en-US" b="1" dirty="0" smtClean="0">
                <a:cs typeface="Cordia New" pitchFamily="34" charset="-34"/>
              </a:rPr>
              <a:t>}</a:t>
            </a:r>
          </a:p>
          <a:p>
            <a:endParaRPr lang="en-US" dirty="0" smtClean="0">
              <a:cs typeface="Cordia New" pitchFamily="34" charset="-34"/>
            </a:endParaRPr>
          </a:p>
          <a:p>
            <a:r>
              <a:rPr lang="en-US" dirty="0" smtClean="0">
                <a:cs typeface="Cordia New" pitchFamily="34" charset="-34"/>
              </a:rPr>
              <a:t>header h1 </a:t>
            </a:r>
          </a:p>
          <a:p>
            <a:r>
              <a:rPr lang="en-US" b="1" dirty="0" smtClean="0">
                <a:cs typeface="Cordia New" pitchFamily="34" charset="-34"/>
              </a:rPr>
              <a:t>{</a:t>
            </a:r>
          </a:p>
          <a:p>
            <a:r>
              <a:rPr lang="en-US" dirty="0" smtClean="0">
                <a:cs typeface="Cordia New" pitchFamily="34" charset="-34"/>
              </a:rPr>
              <a:t>  margin</a:t>
            </a:r>
            <a:r>
              <a:rPr lang="en-US" b="1" dirty="0" smtClean="0">
                <a:cs typeface="Cordia New" pitchFamily="34" charset="-34"/>
              </a:rPr>
              <a:t>: 0;</a:t>
            </a:r>
          </a:p>
          <a:p>
            <a:r>
              <a:rPr lang="en-US" dirty="0" smtClean="0">
                <a:cs typeface="Cordia New" pitchFamily="34" charset="-34"/>
              </a:rPr>
              <a:t>  padding</a:t>
            </a:r>
            <a:r>
              <a:rPr lang="en-US" b="1" dirty="0" smtClean="0">
                <a:cs typeface="Cordia New" pitchFamily="34" charset="-34"/>
              </a:rPr>
              <a:t>: 0;</a:t>
            </a:r>
          </a:p>
          <a:p>
            <a:r>
              <a:rPr lang="en-US" dirty="0" smtClean="0">
                <a:cs typeface="Cordia New" pitchFamily="34" charset="-34"/>
              </a:rPr>
              <a:t>  font-variant</a:t>
            </a:r>
            <a:r>
              <a:rPr lang="en-US" b="1" dirty="0" smtClean="0">
                <a:cs typeface="Cordia New" pitchFamily="34" charset="-34"/>
              </a:rPr>
              <a:t>: small-caps;</a:t>
            </a:r>
          </a:p>
          <a:p>
            <a:r>
              <a:rPr lang="en-US" dirty="0" smtClean="0">
                <a:cs typeface="Cordia New" pitchFamily="34" charset="-34"/>
              </a:rPr>
              <a:t>  font-weight</a:t>
            </a:r>
            <a:r>
              <a:rPr lang="en-US" b="1" dirty="0" smtClean="0">
                <a:cs typeface="Cordia New" pitchFamily="34" charset="-34"/>
              </a:rPr>
              <a:t>: bold;</a:t>
            </a:r>
          </a:p>
          <a:p>
            <a:r>
              <a:rPr lang="en-US" dirty="0" smtClean="0">
                <a:cs typeface="Cordia New" pitchFamily="34" charset="-34"/>
              </a:rPr>
              <a:t>  font-size</a:t>
            </a:r>
            <a:r>
              <a:rPr lang="en-US" b="1" dirty="0" smtClean="0">
                <a:cs typeface="Cordia New" pitchFamily="34" charset="-34"/>
              </a:rPr>
              <a:t>: 40px;</a:t>
            </a:r>
          </a:p>
          <a:p>
            <a:r>
              <a:rPr lang="en-US" dirty="0" smtClean="0">
                <a:cs typeface="Cordia New" pitchFamily="34" charset="-34"/>
              </a:rPr>
              <a:t>  color</a:t>
            </a:r>
            <a:r>
              <a:rPr lang="en-US" b="1" dirty="0" smtClean="0">
                <a:cs typeface="Cordia New" pitchFamily="34" charset="-34"/>
              </a:rPr>
              <a:t>: white;</a:t>
            </a:r>
          </a:p>
          <a:p>
            <a:r>
              <a:rPr lang="en-US" dirty="0" smtClean="0">
                <a:cs typeface="Cordia New" pitchFamily="34" charset="-34"/>
              </a:rPr>
              <a:t>  position</a:t>
            </a:r>
            <a:r>
              <a:rPr lang="en-US" b="1" dirty="0" smtClean="0">
                <a:cs typeface="Cordia New" pitchFamily="34" charset="-34"/>
              </a:rPr>
              <a:t>: absolute;</a:t>
            </a:r>
          </a:p>
          <a:p>
            <a:r>
              <a:rPr lang="en-US" dirty="0" smtClean="0">
                <a:cs typeface="Cordia New" pitchFamily="34" charset="-34"/>
              </a:rPr>
              <a:t>  top</a:t>
            </a:r>
            <a:r>
              <a:rPr lang="en-US" b="1" dirty="0" smtClean="0">
                <a:cs typeface="Cordia New" pitchFamily="34" charset="-34"/>
              </a:rPr>
              <a:t>: 20px;</a:t>
            </a:r>
          </a:p>
          <a:p>
            <a:r>
              <a:rPr lang="en-US" b="1" dirty="0" smtClean="0">
                <a:cs typeface="Cordia New" pitchFamily="34" charset="-34"/>
              </a:rPr>
              <a:t>}</a:t>
            </a:r>
          </a:p>
          <a:p>
            <a:endParaRPr lang="en-US" dirty="0" smtClean="0">
              <a:cs typeface="Cordia New" pitchFamily="34" charset="-34"/>
            </a:endParaRPr>
          </a:p>
          <a:p>
            <a:r>
              <a:rPr lang="en-US" dirty="0" smtClean="0">
                <a:cs typeface="Cordia New" pitchFamily="34" charset="-34"/>
              </a:rPr>
              <a:t>header </a:t>
            </a:r>
            <a:r>
              <a:rPr lang="en-US" dirty="0" err="1" smtClean="0">
                <a:cs typeface="Cordia New" pitchFamily="34" charset="-34"/>
              </a:rPr>
              <a:t>nav</a:t>
            </a:r>
            <a:r>
              <a:rPr lang="en-US" dirty="0" smtClean="0">
                <a:cs typeface="Cordia New" pitchFamily="34" charset="-34"/>
              </a:rPr>
              <a:t> </a:t>
            </a:r>
            <a:r>
              <a:rPr lang="en-US" b="1" dirty="0" smtClean="0">
                <a:cs typeface="Cordia New" pitchFamily="34" charset="-34"/>
              </a:rPr>
              <a:t>{ float: right; }</a:t>
            </a:r>
          </a:p>
          <a:p>
            <a:endParaRPr lang="en-US" dirty="0" smtClean="0">
              <a:cs typeface="Cordia New" pitchFamily="34" charset="-34"/>
            </a:endParaRPr>
          </a:p>
          <a:p>
            <a:r>
              <a:rPr lang="en-US" dirty="0" smtClean="0">
                <a:cs typeface="Cordia New" pitchFamily="34" charset="-34"/>
              </a:rPr>
              <a:t>header </a:t>
            </a:r>
            <a:r>
              <a:rPr lang="en-US" dirty="0" err="1" smtClean="0">
                <a:cs typeface="Cordia New" pitchFamily="34" charset="-34"/>
              </a:rPr>
              <a:t>nav</a:t>
            </a:r>
            <a:r>
              <a:rPr lang="en-US" dirty="0" smtClean="0">
                <a:cs typeface="Cordia New" pitchFamily="34" charset="-34"/>
              </a:rPr>
              <a:t> a</a:t>
            </a:r>
          </a:p>
          <a:p>
            <a:r>
              <a:rPr lang="en-US" b="1" dirty="0" smtClean="0">
                <a:cs typeface="Cordia New" pitchFamily="34" charset="-34"/>
              </a:rPr>
              <a:t>{</a:t>
            </a:r>
          </a:p>
          <a:p>
            <a:r>
              <a:rPr lang="en-US" dirty="0" smtClean="0">
                <a:cs typeface="Cordia New" pitchFamily="34" charset="-34"/>
              </a:rPr>
              <a:t>margin</a:t>
            </a:r>
            <a:r>
              <a:rPr lang="en-US" b="1" dirty="0" smtClean="0">
                <a:cs typeface="Cordia New" pitchFamily="34" charset="-34"/>
              </a:rPr>
              <a:t>: 10px;</a:t>
            </a:r>
          </a:p>
          <a:p>
            <a:r>
              <a:rPr lang="en-US" dirty="0" smtClean="0">
                <a:cs typeface="Cordia New" pitchFamily="34" charset="-34"/>
              </a:rPr>
              <a:t>font-weight</a:t>
            </a:r>
            <a:r>
              <a:rPr lang="en-US" b="1" dirty="0" smtClean="0">
                <a:cs typeface="Cordia New" pitchFamily="34" charset="-34"/>
              </a:rPr>
              <a:t>: bold;</a:t>
            </a:r>
          </a:p>
          <a:p>
            <a:r>
              <a:rPr lang="en-US" dirty="0" smtClean="0">
                <a:cs typeface="Cordia New" pitchFamily="34" charset="-34"/>
              </a:rPr>
              <a:t>color</a:t>
            </a:r>
            <a:r>
              <a:rPr lang="en-US" b="1" dirty="0" smtClean="0">
                <a:cs typeface="Cordia New" pitchFamily="34" charset="-34"/>
              </a:rPr>
              <a:t>: white;</a:t>
            </a:r>
          </a:p>
          <a:p>
            <a:r>
              <a:rPr lang="en-US" b="1" dirty="0" smtClean="0">
                <a:cs typeface="Cordia New" pitchFamily="34" charset="-34"/>
              </a:rPr>
              <a:t>}</a:t>
            </a:r>
            <a:endParaRPr lang="en-US" dirty="0" smtClean="0">
              <a:cs typeface="Cordia New" pitchFamily="34" charset="-34"/>
            </a:endParaRPr>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eaLnBrk="1" hangingPunct="1"/>
            <a:fld id="{D4DC5E09-8E51-49D2-87FE-042781360F3D}" type="slidenum">
              <a:rPr lang="en-US" sz="1200" smtClean="0"/>
              <a:pPr eaLnBrk="1" hangingPunct="1"/>
              <a:t>41</a:t>
            </a:fld>
            <a:endParaRPr lang="en-US" sz="12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err="1" smtClean="0">
                <a:cs typeface="Cordia New" pitchFamily="34" charset="-34"/>
              </a:rPr>
              <a:t>section#sidebar</a:t>
            </a:r>
            <a:r>
              <a:rPr lang="en-US" dirty="0" smtClean="0">
                <a:cs typeface="Cordia New" pitchFamily="34" charset="-34"/>
              </a:rPr>
              <a:t> </a:t>
            </a:r>
            <a:r>
              <a:rPr lang="en-US" b="1" dirty="0" smtClean="0">
                <a:cs typeface="Cordia New" pitchFamily="34" charset="-34"/>
              </a:rPr>
              <a:t>{</a:t>
            </a:r>
          </a:p>
          <a:p>
            <a:r>
              <a:rPr lang="en-US" dirty="0" smtClean="0">
                <a:cs typeface="Cordia New" pitchFamily="34" charset="-34"/>
              </a:rPr>
              <a:t>  float</a:t>
            </a:r>
            <a:r>
              <a:rPr lang="en-US" b="1" dirty="0" smtClean="0">
                <a:cs typeface="Cordia New" pitchFamily="34" charset="-34"/>
              </a:rPr>
              <a:t>: right;</a:t>
            </a:r>
          </a:p>
          <a:p>
            <a:r>
              <a:rPr lang="en-US" dirty="0" smtClean="0">
                <a:cs typeface="Cordia New" pitchFamily="34" charset="-34"/>
              </a:rPr>
              <a:t>  width</a:t>
            </a:r>
            <a:r>
              <a:rPr lang="en-US" b="1" dirty="0" smtClean="0">
                <a:cs typeface="Cordia New" pitchFamily="34" charset="-34"/>
              </a:rPr>
              <a:t>: 20%;</a:t>
            </a:r>
          </a:p>
          <a:p>
            <a:r>
              <a:rPr lang="en-US" dirty="0" smtClean="0">
                <a:cs typeface="Cordia New" pitchFamily="34" charset="-34"/>
              </a:rPr>
              <a:t>  background-image</a:t>
            </a:r>
            <a:r>
              <a:rPr lang="en-US" b="1" dirty="0" smtClean="0">
                <a:cs typeface="Cordia New" pitchFamily="34" charset="-34"/>
              </a:rPr>
              <a:t>: </a:t>
            </a:r>
            <a:r>
              <a:rPr lang="en-US" b="1" dirty="0" err="1" smtClean="0">
                <a:cs typeface="Cordia New" pitchFamily="34" charset="-34"/>
              </a:rPr>
              <a:t>url</a:t>
            </a:r>
            <a:r>
              <a:rPr lang="en-US" b="1" dirty="0" smtClean="0">
                <a:cs typeface="Cordia New" pitchFamily="34" charset="-34"/>
              </a:rPr>
              <a:t>(</a:t>
            </a:r>
            <a:r>
              <a:rPr lang="en-US" b="1" i="1" dirty="0" smtClean="0">
                <a:cs typeface="Cordia New" pitchFamily="34" charset="-34"/>
              </a:rPr>
              <a:t>"../images/terra_bg.png");</a:t>
            </a:r>
          </a:p>
          <a:p>
            <a:r>
              <a:rPr lang="en-US" dirty="0" smtClean="0">
                <a:cs typeface="Cordia New" pitchFamily="34" charset="-34"/>
              </a:rPr>
              <a:t>  background-attachment</a:t>
            </a:r>
            <a:r>
              <a:rPr lang="en-US" b="1" dirty="0" smtClean="0">
                <a:cs typeface="Cordia New" pitchFamily="34" charset="-34"/>
              </a:rPr>
              <a:t>: fixed;</a:t>
            </a:r>
          </a:p>
          <a:p>
            <a:r>
              <a:rPr lang="en-US" dirty="0" smtClean="0">
                <a:cs typeface="Cordia New" pitchFamily="34" charset="-34"/>
              </a:rPr>
              <a:t>  color</a:t>
            </a:r>
            <a:r>
              <a:rPr lang="en-US" b="1" dirty="0" smtClean="0">
                <a:cs typeface="Cordia New" pitchFamily="34" charset="-34"/>
              </a:rPr>
              <a:t>: white;</a:t>
            </a:r>
          </a:p>
          <a:p>
            <a:r>
              <a:rPr lang="en-US" dirty="0" smtClean="0">
                <a:cs typeface="Cordia New" pitchFamily="34" charset="-34"/>
              </a:rPr>
              <a:t>  margin</a:t>
            </a:r>
            <a:r>
              <a:rPr lang="en-US" b="1" dirty="0" smtClean="0">
                <a:cs typeface="Cordia New" pitchFamily="34" charset="-34"/>
              </a:rPr>
              <a:t>: 2px 0 5px </a:t>
            </a:r>
            <a:r>
              <a:rPr lang="en-US" b="1" dirty="0" err="1" smtClean="0">
                <a:cs typeface="Cordia New" pitchFamily="34" charset="-34"/>
              </a:rPr>
              <a:t>5px</a:t>
            </a:r>
            <a:r>
              <a:rPr lang="en-US" b="1" dirty="0" smtClean="0">
                <a:cs typeface="Cordia New" pitchFamily="34" charset="-34"/>
              </a:rPr>
              <a:t>;</a:t>
            </a:r>
          </a:p>
          <a:p>
            <a:r>
              <a:rPr lang="en-US" b="1" dirty="0" smtClean="0">
                <a:cs typeface="Cordia New" pitchFamily="34" charset="-34"/>
              </a:rPr>
              <a:t>}</a:t>
            </a:r>
          </a:p>
          <a:p>
            <a:endParaRPr lang="en-US" dirty="0" smtClean="0">
              <a:cs typeface="Cordia New" pitchFamily="34" charset="-34"/>
            </a:endParaRPr>
          </a:p>
          <a:p>
            <a:r>
              <a:rPr lang="en-US" dirty="0" err="1" smtClean="0">
                <a:cs typeface="Cordia New" pitchFamily="34" charset="-34"/>
              </a:rPr>
              <a:t>section#articles</a:t>
            </a:r>
            <a:r>
              <a:rPr lang="en-US" dirty="0" smtClean="0">
                <a:cs typeface="Cordia New" pitchFamily="34" charset="-34"/>
              </a:rPr>
              <a:t> h2</a:t>
            </a:r>
            <a:r>
              <a:rPr lang="en-US" b="1" dirty="0" smtClean="0">
                <a:cs typeface="Cordia New" pitchFamily="34" charset="-34"/>
              </a:rPr>
              <a:t>, </a:t>
            </a:r>
            <a:r>
              <a:rPr lang="en-US" b="1" dirty="0" err="1" smtClean="0">
                <a:cs typeface="Cordia New" pitchFamily="34" charset="-34"/>
              </a:rPr>
              <a:t>section#sidebar</a:t>
            </a:r>
            <a:r>
              <a:rPr lang="en-US" b="1" dirty="0" smtClean="0">
                <a:cs typeface="Cordia New" pitchFamily="34" charset="-34"/>
              </a:rPr>
              <a:t> h2 {</a:t>
            </a:r>
          </a:p>
          <a:p>
            <a:r>
              <a:rPr lang="en-US" dirty="0" smtClean="0">
                <a:cs typeface="Cordia New" pitchFamily="34" charset="-34"/>
              </a:rPr>
              <a:t>background-image</a:t>
            </a:r>
            <a:r>
              <a:rPr lang="en-US" b="1" dirty="0" smtClean="0">
                <a:cs typeface="Cordia New" pitchFamily="34" charset="-34"/>
              </a:rPr>
              <a:t>: </a:t>
            </a:r>
            <a:r>
              <a:rPr lang="en-US" b="1" dirty="0" err="1" smtClean="0">
                <a:cs typeface="Cordia New" pitchFamily="34" charset="-34"/>
              </a:rPr>
              <a:t>url</a:t>
            </a:r>
            <a:r>
              <a:rPr lang="en-US" b="1" dirty="0" smtClean="0">
                <a:cs typeface="Cordia New" pitchFamily="34" charset="-34"/>
              </a:rPr>
              <a:t>(</a:t>
            </a:r>
            <a:r>
              <a:rPr lang="en-US" b="1" i="1" dirty="0" smtClean="0">
                <a:cs typeface="Cordia New" pitchFamily="34" charset="-34"/>
              </a:rPr>
              <a:t>"../images/terra_bg.png");</a:t>
            </a:r>
          </a:p>
          <a:p>
            <a:r>
              <a:rPr lang="en-US" dirty="0" smtClean="0">
                <a:cs typeface="Cordia New" pitchFamily="34" charset="-34"/>
              </a:rPr>
              <a:t>  background-attachment</a:t>
            </a:r>
            <a:r>
              <a:rPr lang="en-US" b="1" dirty="0" smtClean="0">
                <a:cs typeface="Cordia New" pitchFamily="34" charset="-34"/>
              </a:rPr>
              <a:t>: fixed;</a:t>
            </a:r>
          </a:p>
          <a:p>
            <a:r>
              <a:rPr lang="en-US" dirty="0" smtClean="0">
                <a:cs typeface="Cordia New" pitchFamily="34" charset="-34"/>
              </a:rPr>
              <a:t>  color</a:t>
            </a:r>
            <a:r>
              <a:rPr lang="en-US" b="1" dirty="0" smtClean="0">
                <a:cs typeface="Cordia New" pitchFamily="34" charset="-34"/>
              </a:rPr>
              <a:t>: white;</a:t>
            </a:r>
          </a:p>
          <a:p>
            <a:r>
              <a:rPr lang="en-US" dirty="0" smtClean="0">
                <a:cs typeface="Cordia New" pitchFamily="34" charset="-34"/>
              </a:rPr>
              <a:t>  margin</a:t>
            </a:r>
            <a:r>
              <a:rPr lang="en-US" b="1" dirty="0" smtClean="0">
                <a:cs typeface="Cordia New" pitchFamily="34" charset="-34"/>
              </a:rPr>
              <a:t>: 0px;</a:t>
            </a:r>
          </a:p>
          <a:p>
            <a:r>
              <a:rPr lang="en-US" dirty="0" smtClean="0">
                <a:cs typeface="Cordia New" pitchFamily="34" charset="-34"/>
              </a:rPr>
              <a:t>  padding</a:t>
            </a:r>
            <a:r>
              <a:rPr lang="en-US" b="1" dirty="0" smtClean="0">
                <a:cs typeface="Cordia New" pitchFamily="34" charset="-34"/>
              </a:rPr>
              <a:t>: 2px 5px;</a:t>
            </a:r>
          </a:p>
          <a:p>
            <a:r>
              <a:rPr lang="en-US" dirty="0" smtClean="0">
                <a:cs typeface="Cordia New" pitchFamily="34" charset="-34"/>
              </a:rPr>
              <a:t>  font-size</a:t>
            </a:r>
            <a:r>
              <a:rPr lang="en-US" b="1" dirty="0" smtClean="0">
                <a:cs typeface="Cordia New" pitchFamily="34" charset="-34"/>
              </a:rPr>
              <a:t>: 0.9em;</a:t>
            </a:r>
          </a:p>
          <a:p>
            <a:r>
              <a:rPr lang="en-US" dirty="0" smtClean="0">
                <a:cs typeface="Cordia New" pitchFamily="34" charset="-34"/>
              </a:rPr>
              <a:t>  font-weight</a:t>
            </a:r>
            <a:r>
              <a:rPr lang="en-US" b="1" dirty="0" smtClean="0">
                <a:cs typeface="Cordia New" pitchFamily="34" charset="-34"/>
              </a:rPr>
              <a:t>: normal;</a:t>
            </a:r>
          </a:p>
          <a:p>
            <a:r>
              <a:rPr lang="en-US" b="1" dirty="0" smtClean="0">
                <a:cs typeface="Cordia New" pitchFamily="34" charset="-34"/>
              </a:rPr>
              <a:t>}</a:t>
            </a:r>
            <a:endParaRPr lang="en-US" dirty="0" smtClean="0">
              <a:cs typeface="Cordia New" pitchFamily="34" charset="-34"/>
            </a:endParaRP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eaLnBrk="1" hangingPunct="1"/>
            <a:fld id="{18A5B904-600E-430E-90B2-A095AFE21B19}" type="slidenum">
              <a:rPr lang="en-US" sz="1200" smtClean="0"/>
              <a:pPr eaLnBrk="1" hangingPunct="1"/>
              <a:t>43</a:t>
            </a:fld>
            <a:endParaRPr 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cs typeface="Cordia New" pitchFamily="34" charset="-34"/>
              </a:rPr>
              <a:t>header, footer { border:</a:t>
            </a:r>
            <a:r>
              <a:rPr lang="en-US" baseline="0" dirty="0" smtClean="0">
                <a:cs typeface="Cordia New" pitchFamily="34" charset="-34"/>
              </a:rPr>
              <a:t> 1px solid gray }</a:t>
            </a:r>
            <a:endParaRPr lang="en-US" dirty="0" smtClean="0">
              <a:cs typeface="Cordia New" pitchFamily="34" charset="-34"/>
            </a:endParaRPr>
          </a:p>
          <a:p>
            <a:r>
              <a:rPr lang="en-US" dirty="0" smtClean="0">
                <a:cs typeface="Cordia New" pitchFamily="34" charset="-34"/>
              </a:rPr>
              <a:t>--------------------------------------------------------------------------------------------</a:t>
            </a:r>
          </a:p>
          <a:p>
            <a:r>
              <a:rPr lang="en-US" dirty="0" smtClean="0">
                <a:cs typeface="Cordia New" pitchFamily="34" charset="-34"/>
              </a:rPr>
              <a:t>&lt;</a:t>
            </a:r>
            <a:r>
              <a:rPr lang="en-US" dirty="0" smtClean="0">
                <a:cs typeface="Cordia New" pitchFamily="34" charset="-34"/>
              </a:rPr>
              <a:t>link </a:t>
            </a:r>
            <a:r>
              <a:rPr lang="en-US" dirty="0" err="1" smtClean="0">
                <a:cs typeface="Cordia New" pitchFamily="34" charset="-34"/>
              </a:rPr>
              <a:t>rel</a:t>
            </a:r>
            <a:r>
              <a:rPr lang="en-US" b="1" dirty="0" smtClean="0">
                <a:cs typeface="Cordia New" pitchFamily="34" charset="-34"/>
              </a:rPr>
              <a:t>="</a:t>
            </a:r>
            <a:r>
              <a:rPr lang="en-US" b="1" dirty="0" err="1" smtClean="0">
                <a:cs typeface="Cordia New" pitchFamily="34" charset="-34"/>
              </a:rPr>
              <a:t>stylesheet</a:t>
            </a:r>
            <a:r>
              <a:rPr lang="en-US" b="1" dirty="0" smtClean="0">
                <a:cs typeface="Cordia New" pitchFamily="34" charset="-34"/>
              </a:rPr>
              <a:t>" type="text/</a:t>
            </a:r>
            <a:r>
              <a:rPr lang="en-US" b="1" dirty="0" err="1" smtClean="0">
                <a:cs typeface="Cordia New" pitchFamily="34" charset="-34"/>
              </a:rPr>
              <a:t>css</a:t>
            </a:r>
            <a:r>
              <a:rPr lang="en-US" b="1" dirty="0" smtClean="0">
                <a:cs typeface="Cordia New" pitchFamily="34" charset="-34"/>
              </a:rPr>
              <a:t>" </a:t>
            </a:r>
            <a:r>
              <a:rPr lang="en-US" b="1" dirty="0" err="1" smtClean="0">
                <a:cs typeface="Cordia New" pitchFamily="34" charset="-34"/>
              </a:rPr>
              <a:t>href</a:t>
            </a:r>
            <a:r>
              <a:rPr lang="en-US" b="1" dirty="0" smtClean="0">
                <a:cs typeface="Cordia New" pitchFamily="34" charset="-34"/>
              </a:rPr>
              <a:t>="</a:t>
            </a:r>
            <a:r>
              <a:rPr lang="en-US" b="1" dirty="0" err="1" smtClean="0">
                <a:cs typeface="Cordia New" pitchFamily="34" charset="-34"/>
              </a:rPr>
              <a:t>css</a:t>
            </a:r>
            <a:r>
              <a:rPr lang="en-US" b="1" dirty="0" smtClean="0">
                <a:cs typeface="Cordia New" pitchFamily="34" charset="-34"/>
              </a:rPr>
              <a:t>/styles.css" </a:t>
            </a:r>
            <a:r>
              <a:rPr lang="en-US" b="1" dirty="0" smtClean="0">
                <a:cs typeface="Cordia New" pitchFamily="34" charset="-34"/>
              </a:rPr>
              <a:t>/&gt;</a:t>
            </a:r>
            <a:endParaRPr lang="en-US" b="1" dirty="0" smtClean="0">
              <a:cs typeface="Cordia New" pitchFamily="34" charset="-34"/>
            </a:endParaRP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eaLnBrk="1" hangingPunct="1"/>
            <a:fld id="{A628D222-6A14-4536-8441-6C140B2DD964}" type="slidenum">
              <a:rPr lang="en-US" sz="1200" smtClean="0"/>
              <a:pPr eaLnBrk="1" hangingPunct="1"/>
              <a:t>11</a:t>
            </a:fld>
            <a:endParaRPr lang="en-US" sz="12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section#articles</a:t>
            </a:r>
            <a:endParaRPr lang="en-US" dirty="0" smtClean="0"/>
          </a:p>
          <a:p>
            <a:r>
              <a:rPr lang="en-US" dirty="0" smtClean="0"/>
              <a:t>{</a:t>
            </a:r>
          </a:p>
          <a:p>
            <a:r>
              <a:rPr lang="en-US" baseline="0" dirty="0" smtClean="0"/>
              <a:t>  margin: 2px;</a:t>
            </a:r>
            <a:endParaRPr lang="en-US" dirty="0" smtClean="0"/>
          </a:p>
          <a:p>
            <a:r>
              <a:rPr lang="en-US" dirty="0" smtClean="0"/>
              <a:t>}</a:t>
            </a:r>
          </a:p>
          <a:p>
            <a:endParaRPr lang="en-US" dirty="0" smtClean="0"/>
          </a:p>
          <a:p>
            <a:r>
              <a:rPr lang="en-US" dirty="0" err="1" smtClean="0"/>
              <a:t>section#articles</a:t>
            </a:r>
            <a:r>
              <a:rPr lang="en-US" baseline="0" dirty="0" smtClean="0"/>
              <a:t> article</a:t>
            </a:r>
          </a:p>
          <a:p>
            <a:r>
              <a:rPr lang="en-US" baseline="0" dirty="0" smtClean="0"/>
              <a:t>{</a:t>
            </a:r>
          </a:p>
          <a:p>
            <a:r>
              <a:rPr lang="en-US" baseline="0" dirty="0" smtClean="0"/>
              <a:t>  border: 2px solid gray;</a:t>
            </a:r>
          </a:p>
          <a:p>
            <a:r>
              <a:rPr lang="en-US" baseline="0" dirty="0" smtClean="0"/>
              <a:t>  margin: 10px;</a:t>
            </a:r>
          </a:p>
          <a:p>
            <a:r>
              <a:rPr lang="en-US" baseline="0" dirty="0" smtClean="0"/>
              <a:t>}</a:t>
            </a:r>
          </a:p>
        </p:txBody>
      </p:sp>
      <p:sp>
        <p:nvSpPr>
          <p:cNvPr id="4" name="Slide Number Placeholder 3"/>
          <p:cNvSpPr>
            <a:spLocks noGrp="1"/>
          </p:cNvSpPr>
          <p:nvPr>
            <p:ph type="sldNum" sz="quarter" idx="10"/>
          </p:nvPr>
        </p:nvSpPr>
        <p:spPr/>
        <p:txBody>
          <a:bodyPr/>
          <a:lstStyle/>
          <a:p>
            <a:pPr>
              <a:defRPr/>
            </a:pPr>
            <a:fld id="{5CB6A041-803E-4690-A7AC-C3860A690189}" type="slidenum">
              <a:rPr lang="en-US" smtClean="0"/>
              <a:pPr>
                <a:defRPr/>
              </a:pPr>
              <a:t>44</a:t>
            </a:fld>
            <a:endParaRPr lang="en-US"/>
          </a:p>
        </p:txBody>
      </p:sp>
    </p:spTree>
    <p:extLst>
      <p:ext uri="{BB962C8B-B14F-4D97-AF65-F5344CB8AC3E}">
        <p14:creationId xmlns:p14="http://schemas.microsoft.com/office/powerpoint/2010/main" val="23629581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err="1" smtClean="0">
                <a:cs typeface="Cordia New" pitchFamily="34" charset="-34"/>
              </a:rPr>
              <a:t>section#sidebar</a:t>
            </a:r>
            <a:r>
              <a:rPr lang="en-US" dirty="0" smtClean="0">
                <a:cs typeface="Cordia New" pitchFamily="34" charset="-34"/>
              </a:rPr>
              <a:t> </a:t>
            </a:r>
            <a:r>
              <a:rPr lang="en-US" dirty="0" err="1" smtClean="0">
                <a:cs typeface="Cordia New" pitchFamily="34" charset="-34"/>
              </a:rPr>
              <a:t>ul</a:t>
            </a:r>
            <a:r>
              <a:rPr lang="en-US" dirty="0" smtClean="0">
                <a:cs typeface="Cordia New" pitchFamily="34" charset="-34"/>
              </a:rPr>
              <a:t> </a:t>
            </a:r>
            <a:r>
              <a:rPr lang="en-US" b="1" dirty="0" smtClean="0">
                <a:cs typeface="Cordia New" pitchFamily="34" charset="-34"/>
              </a:rPr>
              <a:t>{</a:t>
            </a:r>
          </a:p>
          <a:p>
            <a:r>
              <a:rPr lang="en-US" dirty="0" smtClean="0">
                <a:cs typeface="Cordia New" pitchFamily="34" charset="-34"/>
              </a:rPr>
              <a:t>  border-style</a:t>
            </a:r>
            <a:r>
              <a:rPr lang="en-US" b="1" dirty="0" smtClean="0">
                <a:cs typeface="Cordia New" pitchFamily="34" charset="-34"/>
              </a:rPr>
              <a:t>: solid;</a:t>
            </a:r>
          </a:p>
          <a:p>
            <a:r>
              <a:rPr lang="en-US" dirty="0" smtClean="0">
                <a:cs typeface="Cordia New" pitchFamily="34" charset="-34"/>
              </a:rPr>
              <a:t>  border-color</a:t>
            </a:r>
            <a:r>
              <a:rPr lang="en-US" b="1" dirty="0" smtClean="0">
                <a:cs typeface="Cordia New" pitchFamily="34" charset="-34"/>
              </a:rPr>
              <a:t>: black;</a:t>
            </a:r>
          </a:p>
          <a:p>
            <a:r>
              <a:rPr lang="en-US" dirty="0" smtClean="0">
                <a:cs typeface="Cordia New" pitchFamily="34" charset="-34"/>
              </a:rPr>
              <a:t>  border-width</a:t>
            </a:r>
            <a:r>
              <a:rPr lang="en-US" b="1" dirty="0" smtClean="0">
                <a:cs typeface="Cordia New" pitchFamily="34" charset="-34"/>
              </a:rPr>
              <a:t>: 0 1px </a:t>
            </a:r>
            <a:r>
              <a:rPr lang="en-US" b="1" dirty="0" err="1" smtClean="0">
                <a:cs typeface="Cordia New" pitchFamily="34" charset="-34"/>
              </a:rPr>
              <a:t>1px</a:t>
            </a:r>
            <a:r>
              <a:rPr lang="en-US" b="1" dirty="0" smtClean="0">
                <a:cs typeface="Cordia New" pitchFamily="34" charset="-34"/>
              </a:rPr>
              <a:t> </a:t>
            </a:r>
            <a:r>
              <a:rPr lang="en-US" b="1" dirty="0" err="1" smtClean="0">
                <a:cs typeface="Cordia New" pitchFamily="34" charset="-34"/>
              </a:rPr>
              <a:t>1px</a:t>
            </a:r>
            <a:r>
              <a:rPr lang="en-US" b="1" dirty="0" smtClean="0">
                <a:cs typeface="Cordia New" pitchFamily="34" charset="-34"/>
              </a:rPr>
              <a:t>;</a:t>
            </a:r>
          </a:p>
          <a:p>
            <a:r>
              <a:rPr lang="en-US" dirty="0" smtClean="0">
                <a:cs typeface="Cordia New" pitchFamily="34" charset="-34"/>
              </a:rPr>
              <a:t>  margin</a:t>
            </a:r>
            <a:r>
              <a:rPr lang="en-US" b="1" dirty="0" smtClean="0">
                <a:cs typeface="Cordia New" pitchFamily="34" charset="-34"/>
              </a:rPr>
              <a:t>: 0px;</a:t>
            </a:r>
          </a:p>
          <a:p>
            <a:r>
              <a:rPr lang="en-US" dirty="0" smtClean="0">
                <a:cs typeface="Cordia New" pitchFamily="34" charset="-34"/>
              </a:rPr>
              <a:t>  font-size</a:t>
            </a:r>
            <a:r>
              <a:rPr lang="en-US" b="1" dirty="0" smtClean="0">
                <a:cs typeface="Cordia New" pitchFamily="34" charset="-34"/>
              </a:rPr>
              <a:t>: 0.8em;</a:t>
            </a:r>
          </a:p>
          <a:p>
            <a:r>
              <a:rPr lang="en-US" dirty="0" smtClean="0">
                <a:cs typeface="Cordia New" pitchFamily="34" charset="-34"/>
              </a:rPr>
              <a:t>  list-style</a:t>
            </a:r>
            <a:r>
              <a:rPr lang="en-US" b="1" dirty="0" smtClean="0">
                <a:cs typeface="Cordia New" pitchFamily="34" charset="-34"/>
              </a:rPr>
              <a:t>: none;</a:t>
            </a:r>
          </a:p>
          <a:p>
            <a:r>
              <a:rPr lang="en-US" dirty="0" smtClean="0">
                <a:cs typeface="Cordia New" pitchFamily="34" charset="-34"/>
              </a:rPr>
              <a:t>  padding-left</a:t>
            </a:r>
            <a:r>
              <a:rPr lang="en-US" b="1" dirty="0" smtClean="0">
                <a:cs typeface="Cordia New" pitchFamily="34" charset="-34"/>
              </a:rPr>
              <a:t>: 20px;</a:t>
            </a:r>
          </a:p>
          <a:p>
            <a:r>
              <a:rPr lang="en-US" b="1" dirty="0" smtClean="0">
                <a:cs typeface="Cordia New" pitchFamily="34" charset="-34"/>
              </a:rPr>
              <a:t>}</a:t>
            </a:r>
          </a:p>
          <a:p>
            <a:endParaRPr lang="en-US" dirty="0" smtClean="0">
              <a:cs typeface="Cordia New" pitchFamily="34" charset="-34"/>
            </a:endParaRPr>
          </a:p>
          <a:p>
            <a:r>
              <a:rPr lang="en-US" dirty="0" err="1" smtClean="0">
                <a:cs typeface="Cordia New" pitchFamily="34" charset="-34"/>
              </a:rPr>
              <a:t>section#sidebar</a:t>
            </a:r>
            <a:r>
              <a:rPr lang="en-US" dirty="0" smtClean="0">
                <a:cs typeface="Cordia New" pitchFamily="34" charset="-34"/>
              </a:rPr>
              <a:t> </a:t>
            </a:r>
            <a:r>
              <a:rPr lang="en-US" dirty="0" err="1" smtClean="0">
                <a:cs typeface="Cordia New" pitchFamily="34" charset="-34"/>
              </a:rPr>
              <a:t>ul</a:t>
            </a:r>
            <a:r>
              <a:rPr lang="en-US" dirty="0" smtClean="0">
                <a:cs typeface="Cordia New" pitchFamily="34" charset="-34"/>
              </a:rPr>
              <a:t> li </a:t>
            </a:r>
            <a:r>
              <a:rPr lang="en-US" b="1" dirty="0" smtClean="0">
                <a:cs typeface="Cordia New" pitchFamily="34" charset="-34"/>
              </a:rPr>
              <a:t>{</a:t>
            </a:r>
          </a:p>
          <a:p>
            <a:r>
              <a:rPr lang="en-US" dirty="0" smtClean="0">
                <a:cs typeface="Cordia New" pitchFamily="34" charset="-34"/>
              </a:rPr>
              <a:t>  margin-bottom</a:t>
            </a:r>
            <a:r>
              <a:rPr lang="en-US" b="1" dirty="0" smtClean="0">
                <a:cs typeface="Cordia New" pitchFamily="34" charset="-34"/>
              </a:rPr>
              <a:t>: 5px;</a:t>
            </a:r>
          </a:p>
          <a:p>
            <a:r>
              <a:rPr lang="en-US" b="1" dirty="0" smtClean="0">
                <a:cs typeface="Cordia New" pitchFamily="34" charset="-34"/>
              </a:rPr>
              <a:t>}</a:t>
            </a:r>
            <a:endParaRPr lang="en-US" dirty="0" smtClean="0">
              <a:cs typeface="Cordia New" pitchFamily="34" charset="-34"/>
            </a:endParaRPr>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eaLnBrk="1" hangingPunct="1"/>
            <a:fld id="{6D3C8E1E-DB90-4AA7-9116-122126C58CBB}" type="slidenum">
              <a:rPr lang="en-US" sz="1200" smtClean="0"/>
              <a:pPr eaLnBrk="1" hangingPunct="1"/>
              <a:t>46</a:t>
            </a:fld>
            <a:endParaRPr lang="en-US" sz="12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err="1" smtClean="0">
                <a:cs typeface="Cordia New" pitchFamily="34" charset="-34"/>
              </a:rPr>
              <a:t>section#articles</a:t>
            </a:r>
            <a:r>
              <a:rPr lang="en-US" dirty="0" smtClean="0">
                <a:cs typeface="Cordia New" pitchFamily="34" charset="-34"/>
              </a:rPr>
              <a:t> article </a:t>
            </a:r>
            <a:r>
              <a:rPr lang="en-US" b="1" dirty="0" smtClean="0">
                <a:cs typeface="Cordia New" pitchFamily="34" charset="-34"/>
              </a:rPr>
              <a:t>{</a:t>
            </a:r>
          </a:p>
          <a:p>
            <a:r>
              <a:rPr lang="en-US" dirty="0" smtClean="0">
                <a:cs typeface="Cordia New" pitchFamily="34" charset="-34"/>
              </a:rPr>
              <a:t>  border</a:t>
            </a:r>
            <a:r>
              <a:rPr lang="en-US" b="1" dirty="0" smtClean="0">
                <a:cs typeface="Cordia New" pitchFamily="34" charset="-34"/>
              </a:rPr>
              <a:t>: 1px solid #CDB380;</a:t>
            </a:r>
          </a:p>
          <a:p>
            <a:r>
              <a:rPr lang="en-US" dirty="0" smtClean="0">
                <a:cs typeface="Cordia New" pitchFamily="34" charset="-34"/>
              </a:rPr>
              <a:t>  margin</a:t>
            </a:r>
            <a:r>
              <a:rPr lang="en-US" b="1" dirty="0" smtClean="0">
                <a:cs typeface="Cordia New" pitchFamily="34" charset="-34"/>
              </a:rPr>
              <a:t>: 10px;</a:t>
            </a:r>
          </a:p>
          <a:p>
            <a:r>
              <a:rPr lang="en-US" dirty="0" smtClean="0">
                <a:cs typeface="Cordia New" pitchFamily="34" charset="-34"/>
              </a:rPr>
              <a:t>  clear</a:t>
            </a:r>
            <a:r>
              <a:rPr lang="en-US" b="1" dirty="0" smtClean="0">
                <a:cs typeface="Cordia New" pitchFamily="34" charset="-34"/>
              </a:rPr>
              <a:t>: left;</a:t>
            </a:r>
          </a:p>
          <a:p>
            <a:r>
              <a:rPr lang="en-US" dirty="0" smtClean="0">
                <a:cs typeface="Cordia New" pitchFamily="34" charset="-34"/>
              </a:rPr>
              <a:t>  background-color</a:t>
            </a:r>
            <a:r>
              <a:rPr lang="en-US" b="1" dirty="0" smtClean="0">
                <a:cs typeface="Cordia New" pitchFamily="34" charset="-34"/>
              </a:rPr>
              <a:t>: #E8DDCB;</a:t>
            </a:r>
          </a:p>
          <a:p>
            <a:r>
              <a:rPr lang="en-US" b="1" dirty="0" smtClean="0">
                <a:cs typeface="Cordia New" pitchFamily="34" charset="-34"/>
              </a:rPr>
              <a:t>}</a:t>
            </a:r>
            <a:endParaRPr lang="en-US" dirty="0" smtClean="0">
              <a:cs typeface="Cordia New" pitchFamily="34" charset="-34"/>
            </a:endParaRPr>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eaLnBrk="1" hangingPunct="1"/>
            <a:fld id="{A1F951A9-4EDB-4748-B5E1-99975FA3E11A}" type="slidenum">
              <a:rPr lang="en-US" sz="1200" smtClean="0"/>
              <a:pPr eaLnBrk="1" hangingPunct="1"/>
              <a:t>48</a:t>
            </a:fld>
            <a:endParaRPr lang="en-US" sz="12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err="1" smtClean="0">
                <a:cs typeface="Cordia New" pitchFamily="34" charset="-34"/>
              </a:rPr>
              <a:t>section#articles</a:t>
            </a:r>
            <a:r>
              <a:rPr lang="en-US" dirty="0" smtClean="0">
                <a:cs typeface="Cordia New" pitchFamily="34" charset="-34"/>
              </a:rPr>
              <a:t> article h3 </a:t>
            </a:r>
            <a:r>
              <a:rPr lang="en-US" b="1" dirty="0" smtClean="0">
                <a:cs typeface="Cordia New" pitchFamily="34" charset="-34"/>
              </a:rPr>
              <a:t>{</a:t>
            </a:r>
          </a:p>
          <a:p>
            <a:r>
              <a:rPr lang="en-US" dirty="0" smtClean="0">
                <a:cs typeface="Cordia New" pitchFamily="34" charset="-34"/>
              </a:rPr>
              <a:t>  margin</a:t>
            </a:r>
            <a:r>
              <a:rPr lang="en-US" b="1" dirty="0" smtClean="0">
                <a:cs typeface="Cordia New" pitchFamily="34" charset="-34"/>
              </a:rPr>
              <a:t>: 0;</a:t>
            </a:r>
          </a:p>
          <a:p>
            <a:r>
              <a:rPr lang="en-US" dirty="0" smtClean="0">
                <a:cs typeface="Cordia New" pitchFamily="34" charset="-34"/>
              </a:rPr>
              <a:t>  background-color</a:t>
            </a:r>
            <a:r>
              <a:rPr lang="en-US" b="1" dirty="0" smtClean="0">
                <a:cs typeface="Cordia New" pitchFamily="34" charset="-34"/>
              </a:rPr>
              <a:t>: #033664;</a:t>
            </a:r>
          </a:p>
          <a:p>
            <a:r>
              <a:rPr lang="en-US" dirty="0" smtClean="0">
                <a:cs typeface="Cordia New" pitchFamily="34" charset="-34"/>
              </a:rPr>
              <a:t>  color</a:t>
            </a:r>
            <a:r>
              <a:rPr lang="en-US" b="1" dirty="0" smtClean="0">
                <a:cs typeface="Cordia New" pitchFamily="34" charset="-34"/>
              </a:rPr>
              <a:t>: white;</a:t>
            </a:r>
          </a:p>
          <a:p>
            <a:r>
              <a:rPr lang="en-US" b="1" dirty="0" smtClean="0">
                <a:cs typeface="Cordia New" pitchFamily="34" charset="-34"/>
              </a:rPr>
              <a:t>}</a:t>
            </a:r>
          </a:p>
          <a:p>
            <a:endParaRPr lang="en-US" dirty="0" smtClean="0">
              <a:cs typeface="Cordia New" pitchFamily="34" charset="-34"/>
            </a:endParaRPr>
          </a:p>
          <a:p>
            <a:r>
              <a:rPr lang="en-US" dirty="0" err="1" smtClean="0">
                <a:cs typeface="Cordia New" pitchFamily="34" charset="-34"/>
              </a:rPr>
              <a:t>section#articles</a:t>
            </a:r>
            <a:r>
              <a:rPr lang="en-US" dirty="0" smtClean="0">
                <a:cs typeface="Cordia New" pitchFamily="34" charset="-34"/>
              </a:rPr>
              <a:t> article h4 </a:t>
            </a:r>
            <a:r>
              <a:rPr lang="en-US" b="1" dirty="0" smtClean="0">
                <a:cs typeface="Cordia New" pitchFamily="34" charset="-34"/>
              </a:rPr>
              <a:t>{</a:t>
            </a:r>
          </a:p>
          <a:p>
            <a:r>
              <a:rPr lang="en-US" dirty="0" smtClean="0">
                <a:cs typeface="Cordia New" pitchFamily="34" charset="-34"/>
              </a:rPr>
              <a:t>  margin</a:t>
            </a:r>
            <a:r>
              <a:rPr lang="en-US" b="1" dirty="0" smtClean="0">
                <a:cs typeface="Cordia New" pitchFamily="34" charset="-34"/>
              </a:rPr>
              <a:t>: 0;</a:t>
            </a:r>
          </a:p>
          <a:p>
            <a:r>
              <a:rPr lang="en-US" dirty="0" smtClean="0">
                <a:cs typeface="Cordia New" pitchFamily="34" charset="-34"/>
              </a:rPr>
              <a:t>  background-color</a:t>
            </a:r>
            <a:r>
              <a:rPr lang="en-US" b="1" dirty="0" smtClean="0">
                <a:cs typeface="Cordia New" pitchFamily="34" charset="-34"/>
              </a:rPr>
              <a:t>: #CDB380;</a:t>
            </a:r>
          </a:p>
          <a:p>
            <a:r>
              <a:rPr lang="en-US" dirty="0" smtClean="0">
                <a:cs typeface="Cordia New" pitchFamily="34" charset="-34"/>
              </a:rPr>
              <a:t>  color</a:t>
            </a:r>
            <a:r>
              <a:rPr lang="en-US" b="1" dirty="0" smtClean="0">
                <a:cs typeface="Cordia New" pitchFamily="34" charset="-34"/>
              </a:rPr>
              <a:t>: #222;</a:t>
            </a:r>
          </a:p>
          <a:p>
            <a:r>
              <a:rPr lang="en-US" b="1" dirty="0" smtClean="0">
                <a:cs typeface="Cordia New" pitchFamily="34" charset="-34"/>
              </a:rPr>
              <a:t>}</a:t>
            </a:r>
            <a:endParaRPr lang="en-US" dirty="0" smtClean="0">
              <a:cs typeface="Cordia New" pitchFamily="34" charset="-34"/>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eaLnBrk="1" hangingPunct="1"/>
            <a:fld id="{75141902-DF62-4C19-A576-95B6D947FE7B}" type="slidenum">
              <a:rPr lang="en-US" sz="1200" smtClean="0"/>
              <a:pPr eaLnBrk="1" hangingPunct="1"/>
              <a:t>50</a:t>
            </a:fld>
            <a:endParaRPr lang="en-US" sz="12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cs typeface="Cordia New" pitchFamily="34" charset="-34"/>
              </a:rPr>
              <a:t>figure</a:t>
            </a:r>
          </a:p>
          <a:p>
            <a:r>
              <a:rPr lang="en-US" b="1" dirty="0" smtClean="0">
                <a:cs typeface="Cordia New" pitchFamily="34" charset="-34"/>
              </a:rPr>
              <a:t>{</a:t>
            </a:r>
          </a:p>
          <a:p>
            <a:r>
              <a:rPr lang="en-US" dirty="0" smtClean="0">
                <a:cs typeface="Cordia New" pitchFamily="34" charset="-34"/>
              </a:rPr>
              <a:t>  border</a:t>
            </a:r>
            <a:r>
              <a:rPr lang="en-US" b="1" dirty="0" smtClean="0">
                <a:cs typeface="Cordia New" pitchFamily="34" charset="-34"/>
              </a:rPr>
              <a:t>: 1px solid;</a:t>
            </a:r>
          </a:p>
          <a:p>
            <a:r>
              <a:rPr lang="en-US" dirty="0" smtClean="0">
                <a:cs typeface="Cordia New" pitchFamily="34" charset="-34"/>
              </a:rPr>
              <a:t>  background-color</a:t>
            </a:r>
            <a:r>
              <a:rPr lang="en-US" b="1" dirty="0" smtClean="0">
                <a:cs typeface="Cordia New" pitchFamily="34" charset="-34"/>
              </a:rPr>
              <a:t>: white;</a:t>
            </a:r>
          </a:p>
          <a:p>
            <a:r>
              <a:rPr lang="en-US" dirty="0" smtClean="0">
                <a:cs typeface="Cordia New" pitchFamily="34" charset="-34"/>
              </a:rPr>
              <a:t>  padding</a:t>
            </a:r>
            <a:r>
              <a:rPr lang="en-US" b="1" dirty="0" smtClean="0">
                <a:cs typeface="Cordia New" pitchFamily="34" charset="-34"/>
              </a:rPr>
              <a:t>: 10px;</a:t>
            </a:r>
          </a:p>
          <a:p>
            <a:r>
              <a:rPr lang="en-US" dirty="0" smtClean="0">
                <a:cs typeface="Cordia New" pitchFamily="34" charset="-34"/>
              </a:rPr>
              <a:t>  margin</a:t>
            </a:r>
            <a:r>
              <a:rPr lang="en-US" b="1" dirty="0" smtClean="0">
                <a:cs typeface="Cordia New" pitchFamily="34" charset="-34"/>
              </a:rPr>
              <a:t>: 10px;</a:t>
            </a:r>
          </a:p>
          <a:p>
            <a:r>
              <a:rPr lang="en-US" dirty="0" smtClean="0">
                <a:cs typeface="Cordia New" pitchFamily="34" charset="-34"/>
              </a:rPr>
              <a:t>  float</a:t>
            </a:r>
            <a:r>
              <a:rPr lang="en-US" b="1" dirty="0" smtClean="0">
                <a:cs typeface="Cordia New" pitchFamily="34" charset="-34"/>
              </a:rPr>
              <a:t>: left;</a:t>
            </a:r>
          </a:p>
          <a:p>
            <a:r>
              <a:rPr lang="en-US" b="1" dirty="0" smtClean="0">
                <a:cs typeface="Cordia New" pitchFamily="34" charset="-34"/>
              </a:rPr>
              <a:t>}</a:t>
            </a:r>
          </a:p>
          <a:p>
            <a:endParaRPr lang="en-US" dirty="0" smtClean="0">
              <a:cs typeface="Cordia New" pitchFamily="34" charset="-34"/>
            </a:endParaRPr>
          </a:p>
          <a:p>
            <a:r>
              <a:rPr lang="en-US" dirty="0" smtClean="0">
                <a:cs typeface="Cordia New" pitchFamily="34" charset="-34"/>
              </a:rPr>
              <a:t>aside</a:t>
            </a:r>
          </a:p>
          <a:p>
            <a:r>
              <a:rPr lang="en-US" b="1" dirty="0" smtClean="0">
                <a:cs typeface="Cordia New" pitchFamily="34" charset="-34"/>
              </a:rPr>
              <a:t>{</a:t>
            </a:r>
          </a:p>
          <a:p>
            <a:r>
              <a:rPr lang="en-US" dirty="0" smtClean="0">
                <a:cs typeface="Cordia New" pitchFamily="34" charset="-34"/>
              </a:rPr>
              <a:t>  border</a:t>
            </a:r>
            <a:r>
              <a:rPr lang="en-US" b="1" dirty="0" smtClean="0">
                <a:cs typeface="Cordia New" pitchFamily="34" charset="-34"/>
              </a:rPr>
              <a:t>: 1px solid;</a:t>
            </a:r>
          </a:p>
          <a:p>
            <a:r>
              <a:rPr lang="en-US" dirty="0" smtClean="0">
                <a:cs typeface="Cordia New" pitchFamily="34" charset="-34"/>
              </a:rPr>
              <a:t>  background-color</a:t>
            </a:r>
            <a:r>
              <a:rPr lang="en-US" b="1" dirty="0" smtClean="0">
                <a:cs typeface="Cordia New" pitchFamily="34" charset="-34"/>
              </a:rPr>
              <a:t>: white;</a:t>
            </a:r>
          </a:p>
          <a:p>
            <a:r>
              <a:rPr lang="en-US" dirty="0" smtClean="0">
                <a:cs typeface="Cordia New" pitchFamily="34" charset="-34"/>
              </a:rPr>
              <a:t>  margin-right</a:t>
            </a:r>
            <a:r>
              <a:rPr lang="en-US" b="1" dirty="0" smtClean="0">
                <a:cs typeface="Cordia New" pitchFamily="34" charset="-34"/>
              </a:rPr>
              <a:t>: 5px;</a:t>
            </a:r>
          </a:p>
          <a:p>
            <a:r>
              <a:rPr lang="en-US" dirty="0" smtClean="0">
                <a:cs typeface="Cordia New" pitchFamily="34" charset="-34"/>
              </a:rPr>
              <a:t>  max-width</a:t>
            </a:r>
            <a:r>
              <a:rPr lang="en-US" b="1" dirty="0" smtClean="0">
                <a:cs typeface="Cordia New" pitchFamily="34" charset="-34"/>
              </a:rPr>
              <a:t>: 20%;</a:t>
            </a:r>
          </a:p>
          <a:p>
            <a:r>
              <a:rPr lang="en-US" dirty="0" smtClean="0">
                <a:cs typeface="Cordia New" pitchFamily="34" charset="-34"/>
              </a:rPr>
              <a:t>  float</a:t>
            </a:r>
            <a:r>
              <a:rPr lang="en-US" b="1" dirty="0" smtClean="0">
                <a:cs typeface="Cordia New" pitchFamily="34" charset="-34"/>
              </a:rPr>
              <a:t>: right;</a:t>
            </a:r>
          </a:p>
          <a:p>
            <a:r>
              <a:rPr lang="en-US" b="1" dirty="0" smtClean="0">
                <a:cs typeface="Cordia New" pitchFamily="34" charset="-34"/>
              </a:rPr>
              <a:t>}</a:t>
            </a:r>
          </a:p>
          <a:p>
            <a:endParaRPr lang="en-US" dirty="0" smtClean="0">
              <a:cs typeface="Cordia New" pitchFamily="34" charset="-34"/>
            </a:endParaRPr>
          </a:p>
          <a:p>
            <a:r>
              <a:rPr lang="en-US" dirty="0" smtClean="0">
                <a:cs typeface="Cordia New" pitchFamily="34" charset="-34"/>
              </a:rPr>
              <a:t>footer </a:t>
            </a:r>
            <a:r>
              <a:rPr lang="en-US" b="1" dirty="0" smtClean="0">
                <a:cs typeface="Cordia New" pitchFamily="34" charset="-34"/>
              </a:rPr>
              <a:t>{ font-size: 0.7em }</a:t>
            </a:r>
            <a:endParaRPr lang="en-US" dirty="0" smtClean="0">
              <a:cs typeface="Cordia New" pitchFamily="34" charset="-34"/>
            </a:endParaRPr>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eaLnBrk="1" hangingPunct="1"/>
            <a:fld id="{90268172-177C-46E8-BAA6-F3423E04F590}" type="slidenum">
              <a:rPr lang="en-US" sz="1200" smtClean="0"/>
              <a:pPr eaLnBrk="1" hangingPunct="1"/>
              <a:t>52</a:t>
            </a:fld>
            <a:endParaRPr lang="en-US" sz="120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cs typeface="Cordia New" pitchFamily="34" charset="-34"/>
              </a:rPr>
              <a:t>body </a:t>
            </a:r>
            <a:r>
              <a:rPr lang="en-US" b="1" dirty="0" smtClean="0">
                <a:cs typeface="Cordia New" pitchFamily="34" charset="-34"/>
              </a:rPr>
              <a:t>{</a:t>
            </a:r>
          </a:p>
          <a:p>
            <a:r>
              <a:rPr lang="en-US" dirty="0" smtClean="0">
                <a:cs typeface="Cordia New" pitchFamily="34" charset="-34"/>
              </a:rPr>
              <a:t>  color</a:t>
            </a:r>
            <a:r>
              <a:rPr lang="en-US" b="1" dirty="0" smtClean="0">
                <a:cs typeface="Cordia New" pitchFamily="34" charset="-34"/>
              </a:rPr>
              <a:t>: #222;</a:t>
            </a:r>
          </a:p>
          <a:p>
            <a:r>
              <a:rPr lang="en-US" dirty="0" smtClean="0">
                <a:cs typeface="Cordia New" pitchFamily="34" charset="-34"/>
              </a:rPr>
              <a:t>  background-color</a:t>
            </a:r>
            <a:r>
              <a:rPr lang="en-US" b="1" dirty="0" smtClean="0">
                <a:cs typeface="Cordia New" pitchFamily="34" charset="-34"/>
              </a:rPr>
              <a:t>: #ccc;</a:t>
            </a:r>
          </a:p>
          <a:p>
            <a:r>
              <a:rPr lang="en-US" dirty="0" smtClean="0">
                <a:cs typeface="Cordia New" pitchFamily="34" charset="-34"/>
              </a:rPr>
              <a:t>  margin</a:t>
            </a:r>
            <a:r>
              <a:rPr lang="en-US" b="1" dirty="0" smtClean="0">
                <a:cs typeface="Cordia New" pitchFamily="34" charset="-34"/>
              </a:rPr>
              <a:t>: 0;</a:t>
            </a:r>
          </a:p>
          <a:p>
            <a:r>
              <a:rPr lang="en-US" dirty="0" smtClean="0">
                <a:cs typeface="Cordia New" pitchFamily="34" charset="-34"/>
              </a:rPr>
              <a:t>  padding</a:t>
            </a:r>
            <a:r>
              <a:rPr lang="en-US" b="1" dirty="0" smtClean="0">
                <a:cs typeface="Cordia New" pitchFamily="34" charset="-34"/>
              </a:rPr>
              <a:t>: 0;</a:t>
            </a:r>
          </a:p>
          <a:p>
            <a:r>
              <a:rPr lang="en-US" dirty="0" smtClean="0">
                <a:cs typeface="Cordia New" pitchFamily="34" charset="-34"/>
              </a:rPr>
              <a:t>  font-family</a:t>
            </a:r>
            <a:r>
              <a:rPr lang="en-US" b="1" dirty="0" smtClean="0">
                <a:cs typeface="Cordia New" pitchFamily="34" charset="-34"/>
              </a:rPr>
              <a:t>: </a:t>
            </a:r>
            <a:r>
              <a:rPr lang="en-US" b="1" i="1" dirty="0" smtClean="0">
                <a:cs typeface="Cordia New" pitchFamily="34" charset="-34"/>
              </a:rPr>
              <a:t>"</a:t>
            </a:r>
            <a:r>
              <a:rPr lang="en-US" b="1" i="1" dirty="0" err="1" smtClean="0">
                <a:cs typeface="Cordia New" pitchFamily="34" charset="-34"/>
              </a:rPr>
              <a:t>HelveticaNeue</a:t>
            </a:r>
            <a:r>
              <a:rPr lang="en-US" b="1" i="1" dirty="0" smtClean="0">
                <a:cs typeface="Cordia New" pitchFamily="34" charset="-34"/>
              </a:rPr>
              <a:t>-Light", "Helvetica </a:t>
            </a:r>
            <a:r>
              <a:rPr lang="en-US" b="1" i="1" dirty="0" err="1" smtClean="0">
                <a:cs typeface="Cordia New" pitchFamily="34" charset="-34"/>
              </a:rPr>
              <a:t>Neue</a:t>
            </a:r>
            <a:r>
              <a:rPr lang="en-US" b="1" i="1" dirty="0" smtClean="0">
                <a:cs typeface="Cordia New" pitchFamily="34" charset="-34"/>
              </a:rPr>
              <a:t> Light", "Helvetica </a:t>
            </a:r>
            <a:r>
              <a:rPr lang="en-US" b="1" i="1" dirty="0" err="1" smtClean="0">
                <a:cs typeface="Cordia New" pitchFamily="34" charset="-34"/>
              </a:rPr>
              <a:t>Neue</a:t>
            </a:r>
            <a:r>
              <a:rPr lang="en-US" b="1" i="1" dirty="0" smtClean="0">
                <a:cs typeface="Cordia New" pitchFamily="34" charset="-34"/>
              </a:rPr>
              <a:t>", Helvetica, Arial, "Lucida Grande", sans-serif;</a:t>
            </a:r>
          </a:p>
          <a:p>
            <a:r>
              <a:rPr lang="en-US" dirty="0" smtClean="0">
                <a:cs typeface="Cordia New" pitchFamily="34" charset="-34"/>
              </a:rPr>
              <a:t>  font-weight</a:t>
            </a:r>
            <a:r>
              <a:rPr lang="en-US" b="1" dirty="0" smtClean="0">
                <a:cs typeface="Cordia New" pitchFamily="34" charset="-34"/>
              </a:rPr>
              <a:t>: 300;</a:t>
            </a:r>
          </a:p>
          <a:p>
            <a:r>
              <a:rPr lang="en-US" b="1" dirty="0" smtClean="0">
                <a:cs typeface="Cordia New" pitchFamily="34" charset="-34"/>
              </a:rPr>
              <a:t>}</a:t>
            </a:r>
          </a:p>
          <a:p>
            <a:endParaRPr lang="en-US" dirty="0" smtClean="0">
              <a:cs typeface="Cordia New" pitchFamily="34" charset="-34"/>
            </a:endParaRPr>
          </a:p>
          <a:p>
            <a:endParaRPr lang="en-US" dirty="0" smtClean="0">
              <a:cs typeface="Cordia New" pitchFamily="34" charset="-34"/>
            </a:endParaRPr>
          </a:p>
          <a:p>
            <a:endParaRPr lang="en-US" dirty="0" smtClean="0">
              <a:cs typeface="Cordia New" pitchFamily="34" charset="-34"/>
            </a:endParaRPr>
          </a:p>
          <a:p>
            <a:r>
              <a:rPr lang="en-US" dirty="0" smtClean="0">
                <a:cs typeface="Cordia New" pitchFamily="34" charset="-34"/>
              </a:rPr>
              <a:t>header </a:t>
            </a:r>
          </a:p>
          <a:p>
            <a:r>
              <a:rPr lang="en-US" b="1" dirty="0" smtClean="0">
                <a:cs typeface="Cordia New" pitchFamily="34" charset="-34"/>
              </a:rPr>
              <a:t>{</a:t>
            </a:r>
          </a:p>
          <a:p>
            <a:r>
              <a:rPr lang="en-US" dirty="0" smtClean="0">
                <a:cs typeface="Cordia New" pitchFamily="34" charset="-34"/>
              </a:rPr>
              <a:t>background-image</a:t>
            </a:r>
            <a:r>
              <a:rPr lang="en-US" b="1" dirty="0" smtClean="0">
                <a:cs typeface="Cordia New" pitchFamily="34" charset="-34"/>
              </a:rPr>
              <a:t>: </a:t>
            </a:r>
            <a:r>
              <a:rPr lang="en-US" b="1" dirty="0" err="1" smtClean="0">
                <a:cs typeface="Cordia New" pitchFamily="34" charset="-34"/>
              </a:rPr>
              <a:t>url</a:t>
            </a:r>
            <a:r>
              <a:rPr lang="en-US" b="1" dirty="0" smtClean="0">
                <a:cs typeface="Cordia New" pitchFamily="34" charset="-34"/>
              </a:rPr>
              <a:t>(</a:t>
            </a:r>
            <a:r>
              <a:rPr lang="en-US" b="1" i="1" dirty="0" smtClean="0">
                <a:cs typeface="Cordia New" pitchFamily="34" charset="-34"/>
              </a:rPr>
              <a:t>"../images/terra_bg.png");</a:t>
            </a:r>
          </a:p>
          <a:p>
            <a:r>
              <a:rPr lang="en-US" dirty="0" smtClean="0">
                <a:cs typeface="Cordia New" pitchFamily="34" charset="-34"/>
              </a:rPr>
              <a:t>  background-attachment</a:t>
            </a:r>
            <a:r>
              <a:rPr lang="en-US" b="1" dirty="0" smtClean="0">
                <a:cs typeface="Cordia New" pitchFamily="34" charset="-34"/>
              </a:rPr>
              <a:t>: fixed;</a:t>
            </a:r>
          </a:p>
          <a:p>
            <a:r>
              <a:rPr lang="en-US" dirty="0" smtClean="0">
                <a:cs typeface="Cordia New" pitchFamily="34" charset="-34"/>
              </a:rPr>
              <a:t>  border</a:t>
            </a:r>
            <a:r>
              <a:rPr lang="en-US" b="1" dirty="0" smtClean="0">
                <a:cs typeface="Cordia New" pitchFamily="34" charset="-34"/>
              </a:rPr>
              <a:t>: 1px solid black;</a:t>
            </a:r>
          </a:p>
          <a:p>
            <a:r>
              <a:rPr lang="en-US" dirty="0" smtClean="0">
                <a:cs typeface="Cordia New" pitchFamily="34" charset="-34"/>
              </a:rPr>
              <a:t>  height</a:t>
            </a:r>
            <a:r>
              <a:rPr lang="en-US" b="1" dirty="0" smtClean="0">
                <a:cs typeface="Cordia New" pitchFamily="34" charset="-34"/>
              </a:rPr>
              <a:t>: 55px;</a:t>
            </a:r>
          </a:p>
          <a:p>
            <a:r>
              <a:rPr lang="en-US" b="1" dirty="0" smtClean="0">
                <a:cs typeface="Cordia New" pitchFamily="34" charset="-34"/>
              </a:rPr>
              <a:t>}</a:t>
            </a:r>
          </a:p>
          <a:p>
            <a:endParaRPr lang="en-US" dirty="0" smtClean="0">
              <a:cs typeface="Cordia New" pitchFamily="34" charset="-34"/>
            </a:endParaRPr>
          </a:p>
          <a:p>
            <a:r>
              <a:rPr lang="en-US" dirty="0" smtClean="0">
                <a:cs typeface="Cordia New" pitchFamily="34" charset="-34"/>
              </a:rPr>
              <a:t>header h1 </a:t>
            </a:r>
          </a:p>
          <a:p>
            <a:r>
              <a:rPr lang="en-US" b="1" dirty="0" smtClean="0">
                <a:cs typeface="Cordia New" pitchFamily="34" charset="-34"/>
              </a:rPr>
              <a:t>{</a:t>
            </a:r>
          </a:p>
          <a:p>
            <a:r>
              <a:rPr lang="en-US" dirty="0" smtClean="0">
                <a:cs typeface="Cordia New" pitchFamily="34" charset="-34"/>
              </a:rPr>
              <a:t>  margin</a:t>
            </a:r>
            <a:r>
              <a:rPr lang="en-US" b="1" dirty="0" smtClean="0">
                <a:cs typeface="Cordia New" pitchFamily="34" charset="-34"/>
              </a:rPr>
              <a:t>: 0;</a:t>
            </a:r>
          </a:p>
          <a:p>
            <a:r>
              <a:rPr lang="en-US" dirty="0" smtClean="0">
                <a:cs typeface="Cordia New" pitchFamily="34" charset="-34"/>
              </a:rPr>
              <a:t>  padding</a:t>
            </a:r>
            <a:r>
              <a:rPr lang="en-US" b="1" dirty="0" smtClean="0">
                <a:cs typeface="Cordia New" pitchFamily="34" charset="-34"/>
              </a:rPr>
              <a:t>: 0;</a:t>
            </a:r>
          </a:p>
          <a:p>
            <a:r>
              <a:rPr lang="en-US" dirty="0" smtClean="0">
                <a:cs typeface="Cordia New" pitchFamily="34" charset="-34"/>
              </a:rPr>
              <a:t>  font-variant</a:t>
            </a:r>
            <a:r>
              <a:rPr lang="en-US" b="1" dirty="0" smtClean="0">
                <a:cs typeface="Cordia New" pitchFamily="34" charset="-34"/>
              </a:rPr>
              <a:t>: small-caps;</a:t>
            </a:r>
          </a:p>
          <a:p>
            <a:r>
              <a:rPr lang="en-US" dirty="0" smtClean="0">
                <a:cs typeface="Cordia New" pitchFamily="34" charset="-34"/>
              </a:rPr>
              <a:t>  font-weight</a:t>
            </a:r>
            <a:r>
              <a:rPr lang="en-US" b="1" dirty="0" smtClean="0">
                <a:cs typeface="Cordia New" pitchFamily="34" charset="-34"/>
              </a:rPr>
              <a:t>: bold;</a:t>
            </a:r>
          </a:p>
          <a:p>
            <a:r>
              <a:rPr lang="en-US" dirty="0" smtClean="0">
                <a:cs typeface="Cordia New" pitchFamily="34" charset="-34"/>
              </a:rPr>
              <a:t>  font-size</a:t>
            </a:r>
            <a:r>
              <a:rPr lang="en-US" b="1" dirty="0" smtClean="0">
                <a:cs typeface="Cordia New" pitchFamily="34" charset="-34"/>
              </a:rPr>
              <a:t>: 40px;</a:t>
            </a:r>
          </a:p>
          <a:p>
            <a:r>
              <a:rPr lang="en-US" dirty="0" smtClean="0">
                <a:cs typeface="Cordia New" pitchFamily="34" charset="-34"/>
              </a:rPr>
              <a:t>  color</a:t>
            </a:r>
            <a:r>
              <a:rPr lang="en-US" b="1" dirty="0" smtClean="0">
                <a:cs typeface="Cordia New" pitchFamily="34" charset="-34"/>
              </a:rPr>
              <a:t>: white;</a:t>
            </a:r>
          </a:p>
          <a:p>
            <a:r>
              <a:rPr lang="en-US" dirty="0" smtClean="0">
                <a:cs typeface="Cordia New" pitchFamily="34" charset="-34"/>
              </a:rPr>
              <a:t>  position</a:t>
            </a:r>
            <a:r>
              <a:rPr lang="en-US" b="1" dirty="0" smtClean="0">
                <a:cs typeface="Cordia New" pitchFamily="34" charset="-34"/>
              </a:rPr>
              <a:t>: absolute;</a:t>
            </a:r>
          </a:p>
          <a:p>
            <a:r>
              <a:rPr lang="en-US" dirty="0" smtClean="0">
                <a:cs typeface="Cordia New" pitchFamily="34" charset="-34"/>
              </a:rPr>
              <a:t>  top</a:t>
            </a:r>
            <a:r>
              <a:rPr lang="en-US" b="1" dirty="0" smtClean="0">
                <a:cs typeface="Cordia New" pitchFamily="34" charset="-34"/>
              </a:rPr>
              <a:t>: 20px;</a:t>
            </a:r>
          </a:p>
          <a:p>
            <a:r>
              <a:rPr lang="en-US" b="1" dirty="0" smtClean="0">
                <a:cs typeface="Cordia New" pitchFamily="34" charset="-34"/>
              </a:rPr>
              <a:t>}</a:t>
            </a:r>
          </a:p>
          <a:p>
            <a:endParaRPr lang="en-US" dirty="0" smtClean="0">
              <a:cs typeface="Cordia New" pitchFamily="34" charset="-34"/>
            </a:endParaRPr>
          </a:p>
          <a:p>
            <a:r>
              <a:rPr lang="en-US" dirty="0" smtClean="0">
                <a:cs typeface="Cordia New" pitchFamily="34" charset="-34"/>
              </a:rPr>
              <a:t>header </a:t>
            </a:r>
            <a:r>
              <a:rPr lang="en-US" dirty="0" err="1" smtClean="0">
                <a:cs typeface="Cordia New" pitchFamily="34" charset="-34"/>
              </a:rPr>
              <a:t>nav</a:t>
            </a:r>
            <a:r>
              <a:rPr lang="en-US" dirty="0" smtClean="0">
                <a:cs typeface="Cordia New" pitchFamily="34" charset="-34"/>
              </a:rPr>
              <a:t> </a:t>
            </a:r>
            <a:r>
              <a:rPr lang="en-US" b="1" dirty="0" smtClean="0">
                <a:cs typeface="Cordia New" pitchFamily="34" charset="-34"/>
              </a:rPr>
              <a:t>{ float: right; }</a:t>
            </a:r>
          </a:p>
          <a:p>
            <a:endParaRPr lang="en-US" dirty="0" smtClean="0">
              <a:cs typeface="Cordia New" pitchFamily="34" charset="-34"/>
            </a:endParaRPr>
          </a:p>
          <a:p>
            <a:r>
              <a:rPr lang="en-US" dirty="0" smtClean="0">
                <a:cs typeface="Cordia New" pitchFamily="34" charset="-34"/>
              </a:rPr>
              <a:t>header </a:t>
            </a:r>
            <a:r>
              <a:rPr lang="en-US" dirty="0" err="1" smtClean="0">
                <a:cs typeface="Cordia New" pitchFamily="34" charset="-34"/>
              </a:rPr>
              <a:t>nav</a:t>
            </a:r>
            <a:r>
              <a:rPr lang="en-US" dirty="0" smtClean="0">
                <a:cs typeface="Cordia New" pitchFamily="34" charset="-34"/>
              </a:rPr>
              <a:t> a</a:t>
            </a:r>
          </a:p>
          <a:p>
            <a:r>
              <a:rPr lang="en-US" b="1" dirty="0" smtClean="0">
                <a:cs typeface="Cordia New" pitchFamily="34" charset="-34"/>
              </a:rPr>
              <a:t>{</a:t>
            </a:r>
          </a:p>
          <a:p>
            <a:r>
              <a:rPr lang="en-US" dirty="0" smtClean="0">
                <a:cs typeface="Cordia New" pitchFamily="34" charset="-34"/>
              </a:rPr>
              <a:t>margin</a:t>
            </a:r>
            <a:r>
              <a:rPr lang="en-US" b="1" dirty="0" smtClean="0">
                <a:cs typeface="Cordia New" pitchFamily="34" charset="-34"/>
              </a:rPr>
              <a:t>: 10px;</a:t>
            </a:r>
          </a:p>
          <a:p>
            <a:r>
              <a:rPr lang="en-US" dirty="0" smtClean="0">
                <a:cs typeface="Cordia New" pitchFamily="34" charset="-34"/>
              </a:rPr>
              <a:t>font-weight</a:t>
            </a:r>
            <a:r>
              <a:rPr lang="en-US" b="1" dirty="0" smtClean="0">
                <a:cs typeface="Cordia New" pitchFamily="34" charset="-34"/>
              </a:rPr>
              <a:t>: bold;</a:t>
            </a:r>
          </a:p>
          <a:p>
            <a:r>
              <a:rPr lang="en-US" dirty="0" smtClean="0">
                <a:cs typeface="Cordia New" pitchFamily="34" charset="-34"/>
              </a:rPr>
              <a:t>color</a:t>
            </a:r>
            <a:r>
              <a:rPr lang="en-US" b="1" dirty="0" smtClean="0">
                <a:cs typeface="Cordia New" pitchFamily="34" charset="-34"/>
              </a:rPr>
              <a:t>: white;</a:t>
            </a:r>
          </a:p>
          <a:p>
            <a:r>
              <a:rPr lang="en-US" b="1" dirty="0" smtClean="0">
                <a:cs typeface="Cordia New" pitchFamily="34" charset="-34"/>
              </a:rPr>
              <a:t>}</a:t>
            </a:r>
          </a:p>
          <a:p>
            <a:endParaRPr lang="en-US" dirty="0" smtClean="0">
              <a:cs typeface="Cordia New" pitchFamily="34" charset="-34"/>
            </a:endParaRPr>
          </a:p>
          <a:p>
            <a:r>
              <a:rPr lang="en-US" dirty="0" err="1" smtClean="0">
                <a:cs typeface="Cordia New" pitchFamily="34" charset="-34"/>
              </a:rPr>
              <a:t>section#sidebar</a:t>
            </a:r>
            <a:r>
              <a:rPr lang="en-US" dirty="0" smtClean="0">
                <a:cs typeface="Cordia New" pitchFamily="34" charset="-34"/>
              </a:rPr>
              <a:t> </a:t>
            </a:r>
            <a:r>
              <a:rPr lang="en-US" b="1" dirty="0" smtClean="0">
                <a:cs typeface="Cordia New" pitchFamily="34" charset="-34"/>
              </a:rPr>
              <a:t>{</a:t>
            </a:r>
          </a:p>
          <a:p>
            <a:r>
              <a:rPr lang="en-US" dirty="0" smtClean="0">
                <a:cs typeface="Cordia New" pitchFamily="34" charset="-34"/>
              </a:rPr>
              <a:t>  float</a:t>
            </a:r>
            <a:r>
              <a:rPr lang="en-US" b="1" dirty="0" smtClean="0">
                <a:cs typeface="Cordia New" pitchFamily="34" charset="-34"/>
              </a:rPr>
              <a:t>: right;</a:t>
            </a:r>
          </a:p>
          <a:p>
            <a:r>
              <a:rPr lang="en-US" dirty="0" smtClean="0">
                <a:cs typeface="Cordia New" pitchFamily="34" charset="-34"/>
              </a:rPr>
              <a:t>  width</a:t>
            </a:r>
            <a:r>
              <a:rPr lang="en-US" b="1" dirty="0" smtClean="0">
                <a:cs typeface="Cordia New" pitchFamily="34" charset="-34"/>
              </a:rPr>
              <a:t>: 20%;</a:t>
            </a:r>
          </a:p>
          <a:p>
            <a:r>
              <a:rPr lang="en-US" dirty="0" smtClean="0">
                <a:cs typeface="Cordia New" pitchFamily="34" charset="-34"/>
              </a:rPr>
              <a:t>  background-image</a:t>
            </a:r>
            <a:r>
              <a:rPr lang="en-US" b="1" dirty="0" smtClean="0">
                <a:cs typeface="Cordia New" pitchFamily="34" charset="-34"/>
              </a:rPr>
              <a:t>: </a:t>
            </a:r>
            <a:r>
              <a:rPr lang="en-US" b="1" dirty="0" err="1" smtClean="0">
                <a:cs typeface="Cordia New" pitchFamily="34" charset="-34"/>
              </a:rPr>
              <a:t>url</a:t>
            </a:r>
            <a:r>
              <a:rPr lang="en-US" b="1" dirty="0" smtClean="0">
                <a:cs typeface="Cordia New" pitchFamily="34" charset="-34"/>
              </a:rPr>
              <a:t>(</a:t>
            </a:r>
            <a:r>
              <a:rPr lang="en-US" b="1" i="1" dirty="0" smtClean="0">
                <a:cs typeface="Cordia New" pitchFamily="34" charset="-34"/>
              </a:rPr>
              <a:t>"../images/terra_bg.png");</a:t>
            </a:r>
          </a:p>
          <a:p>
            <a:r>
              <a:rPr lang="en-US" dirty="0" smtClean="0">
                <a:cs typeface="Cordia New" pitchFamily="34" charset="-34"/>
              </a:rPr>
              <a:t>  background-attachment</a:t>
            </a:r>
            <a:r>
              <a:rPr lang="en-US" b="1" dirty="0" smtClean="0">
                <a:cs typeface="Cordia New" pitchFamily="34" charset="-34"/>
              </a:rPr>
              <a:t>: fixed;</a:t>
            </a:r>
          </a:p>
          <a:p>
            <a:r>
              <a:rPr lang="en-US" dirty="0" smtClean="0">
                <a:cs typeface="Cordia New" pitchFamily="34" charset="-34"/>
              </a:rPr>
              <a:t>  color</a:t>
            </a:r>
            <a:r>
              <a:rPr lang="en-US" b="1" dirty="0" smtClean="0">
                <a:cs typeface="Cordia New" pitchFamily="34" charset="-34"/>
              </a:rPr>
              <a:t>: white;</a:t>
            </a:r>
          </a:p>
          <a:p>
            <a:r>
              <a:rPr lang="en-US" dirty="0" smtClean="0">
                <a:cs typeface="Cordia New" pitchFamily="34" charset="-34"/>
              </a:rPr>
              <a:t>  margin</a:t>
            </a:r>
            <a:r>
              <a:rPr lang="en-US" b="1" dirty="0" smtClean="0">
                <a:cs typeface="Cordia New" pitchFamily="34" charset="-34"/>
              </a:rPr>
              <a:t>: 2px 0 5px </a:t>
            </a:r>
            <a:r>
              <a:rPr lang="en-US" b="1" dirty="0" err="1" smtClean="0">
                <a:cs typeface="Cordia New" pitchFamily="34" charset="-34"/>
              </a:rPr>
              <a:t>5px</a:t>
            </a:r>
            <a:r>
              <a:rPr lang="en-US" b="1" dirty="0" smtClean="0">
                <a:cs typeface="Cordia New" pitchFamily="34" charset="-34"/>
              </a:rPr>
              <a:t>;</a:t>
            </a:r>
          </a:p>
          <a:p>
            <a:r>
              <a:rPr lang="en-US" b="1" dirty="0" smtClean="0">
                <a:cs typeface="Cordia New" pitchFamily="34" charset="-34"/>
              </a:rPr>
              <a:t>}</a:t>
            </a:r>
          </a:p>
          <a:p>
            <a:endParaRPr lang="en-US" dirty="0" smtClean="0">
              <a:cs typeface="Cordia New" pitchFamily="34" charset="-34"/>
            </a:endParaRPr>
          </a:p>
          <a:p>
            <a:r>
              <a:rPr lang="en-US" dirty="0" err="1" smtClean="0">
                <a:cs typeface="Cordia New" pitchFamily="34" charset="-34"/>
              </a:rPr>
              <a:t>section#articles</a:t>
            </a:r>
            <a:r>
              <a:rPr lang="en-US" dirty="0" smtClean="0">
                <a:cs typeface="Cordia New" pitchFamily="34" charset="-34"/>
              </a:rPr>
              <a:t> h2</a:t>
            </a:r>
            <a:r>
              <a:rPr lang="en-US" b="1" dirty="0" smtClean="0">
                <a:cs typeface="Cordia New" pitchFamily="34" charset="-34"/>
              </a:rPr>
              <a:t>, </a:t>
            </a:r>
            <a:r>
              <a:rPr lang="en-US" b="1" dirty="0" err="1" smtClean="0">
                <a:cs typeface="Cordia New" pitchFamily="34" charset="-34"/>
              </a:rPr>
              <a:t>section#sidebar</a:t>
            </a:r>
            <a:r>
              <a:rPr lang="en-US" b="1" dirty="0" smtClean="0">
                <a:cs typeface="Cordia New" pitchFamily="34" charset="-34"/>
              </a:rPr>
              <a:t> h2 {</a:t>
            </a:r>
          </a:p>
          <a:p>
            <a:r>
              <a:rPr lang="en-US" dirty="0" smtClean="0">
                <a:cs typeface="Cordia New" pitchFamily="34" charset="-34"/>
              </a:rPr>
              <a:t>background-image</a:t>
            </a:r>
            <a:r>
              <a:rPr lang="en-US" b="1" dirty="0" smtClean="0">
                <a:cs typeface="Cordia New" pitchFamily="34" charset="-34"/>
              </a:rPr>
              <a:t>: </a:t>
            </a:r>
            <a:r>
              <a:rPr lang="en-US" b="1" dirty="0" err="1" smtClean="0">
                <a:cs typeface="Cordia New" pitchFamily="34" charset="-34"/>
              </a:rPr>
              <a:t>url</a:t>
            </a:r>
            <a:r>
              <a:rPr lang="en-US" b="1" dirty="0" smtClean="0">
                <a:cs typeface="Cordia New" pitchFamily="34" charset="-34"/>
              </a:rPr>
              <a:t>(</a:t>
            </a:r>
            <a:r>
              <a:rPr lang="en-US" b="1" i="1" dirty="0" smtClean="0">
                <a:cs typeface="Cordia New" pitchFamily="34" charset="-34"/>
              </a:rPr>
              <a:t>"../images/terra_bg.png");</a:t>
            </a:r>
          </a:p>
          <a:p>
            <a:r>
              <a:rPr lang="en-US" dirty="0" smtClean="0">
                <a:cs typeface="Cordia New" pitchFamily="34" charset="-34"/>
              </a:rPr>
              <a:t>  background-attachment</a:t>
            </a:r>
            <a:r>
              <a:rPr lang="en-US" b="1" dirty="0" smtClean="0">
                <a:cs typeface="Cordia New" pitchFamily="34" charset="-34"/>
              </a:rPr>
              <a:t>: fixed;</a:t>
            </a:r>
          </a:p>
          <a:p>
            <a:r>
              <a:rPr lang="en-US" dirty="0" smtClean="0">
                <a:cs typeface="Cordia New" pitchFamily="34" charset="-34"/>
              </a:rPr>
              <a:t>  color</a:t>
            </a:r>
            <a:r>
              <a:rPr lang="en-US" b="1" dirty="0" smtClean="0">
                <a:cs typeface="Cordia New" pitchFamily="34" charset="-34"/>
              </a:rPr>
              <a:t>: white;</a:t>
            </a:r>
          </a:p>
          <a:p>
            <a:r>
              <a:rPr lang="en-US" dirty="0" smtClean="0">
                <a:cs typeface="Cordia New" pitchFamily="34" charset="-34"/>
              </a:rPr>
              <a:t>  margin</a:t>
            </a:r>
            <a:r>
              <a:rPr lang="en-US" b="1" dirty="0" smtClean="0">
                <a:cs typeface="Cordia New" pitchFamily="34" charset="-34"/>
              </a:rPr>
              <a:t>: 0px;</a:t>
            </a:r>
          </a:p>
          <a:p>
            <a:r>
              <a:rPr lang="en-US" dirty="0" smtClean="0">
                <a:cs typeface="Cordia New" pitchFamily="34" charset="-34"/>
              </a:rPr>
              <a:t>  padding</a:t>
            </a:r>
            <a:r>
              <a:rPr lang="en-US" b="1" dirty="0" smtClean="0">
                <a:cs typeface="Cordia New" pitchFamily="34" charset="-34"/>
              </a:rPr>
              <a:t>: 2px 5px;</a:t>
            </a:r>
          </a:p>
          <a:p>
            <a:r>
              <a:rPr lang="en-US" dirty="0" smtClean="0">
                <a:cs typeface="Cordia New" pitchFamily="34" charset="-34"/>
              </a:rPr>
              <a:t>  font-size</a:t>
            </a:r>
            <a:r>
              <a:rPr lang="en-US" b="1" dirty="0" smtClean="0">
                <a:cs typeface="Cordia New" pitchFamily="34" charset="-34"/>
              </a:rPr>
              <a:t>: 0.9em;</a:t>
            </a:r>
          </a:p>
          <a:p>
            <a:r>
              <a:rPr lang="en-US" dirty="0" smtClean="0">
                <a:cs typeface="Cordia New" pitchFamily="34" charset="-34"/>
              </a:rPr>
              <a:t>  font-weight</a:t>
            </a:r>
            <a:r>
              <a:rPr lang="en-US" b="1" dirty="0" smtClean="0">
                <a:cs typeface="Cordia New" pitchFamily="34" charset="-34"/>
              </a:rPr>
              <a:t>: normal;</a:t>
            </a:r>
          </a:p>
          <a:p>
            <a:r>
              <a:rPr lang="en-US" b="1" dirty="0" smtClean="0">
                <a:cs typeface="Cordia New" pitchFamily="34" charset="-34"/>
              </a:rPr>
              <a:t>}</a:t>
            </a:r>
          </a:p>
          <a:p>
            <a:endParaRPr lang="en-US" dirty="0" smtClean="0">
              <a:cs typeface="Cordia New" pitchFamily="34" charset="-34"/>
            </a:endParaRPr>
          </a:p>
          <a:p>
            <a:endParaRPr lang="en-US" dirty="0" smtClean="0">
              <a:cs typeface="Cordia New" pitchFamily="34" charset="-34"/>
            </a:endParaRPr>
          </a:p>
          <a:p>
            <a:r>
              <a:rPr lang="en-US" dirty="0" err="1" smtClean="0">
                <a:cs typeface="Cordia New" pitchFamily="34" charset="-34"/>
              </a:rPr>
              <a:t>section#sidebar</a:t>
            </a:r>
            <a:r>
              <a:rPr lang="en-US" dirty="0" smtClean="0">
                <a:cs typeface="Cordia New" pitchFamily="34" charset="-34"/>
              </a:rPr>
              <a:t> </a:t>
            </a:r>
            <a:r>
              <a:rPr lang="en-US" dirty="0" err="1" smtClean="0">
                <a:cs typeface="Cordia New" pitchFamily="34" charset="-34"/>
              </a:rPr>
              <a:t>ul</a:t>
            </a:r>
            <a:r>
              <a:rPr lang="en-US" dirty="0" smtClean="0">
                <a:cs typeface="Cordia New" pitchFamily="34" charset="-34"/>
              </a:rPr>
              <a:t> </a:t>
            </a:r>
            <a:r>
              <a:rPr lang="en-US" b="1" dirty="0" smtClean="0">
                <a:cs typeface="Cordia New" pitchFamily="34" charset="-34"/>
              </a:rPr>
              <a:t>{</a:t>
            </a:r>
          </a:p>
          <a:p>
            <a:r>
              <a:rPr lang="en-US" dirty="0" smtClean="0">
                <a:cs typeface="Cordia New" pitchFamily="34" charset="-34"/>
              </a:rPr>
              <a:t>  border-style</a:t>
            </a:r>
            <a:r>
              <a:rPr lang="en-US" b="1" dirty="0" smtClean="0">
                <a:cs typeface="Cordia New" pitchFamily="34" charset="-34"/>
              </a:rPr>
              <a:t>: solid;</a:t>
            </a:r>
          </a:p>
          <a:p>
            <a:r>
              <a:rPr lang="en-US" dirty="0" smtClean="0">
                <a:cs typeface="Cordia New" pitchFamily="34" charset="-34"/>
              </a:rPr>
              <a:t>  border-color</a:t>
            </a:r>
            <a:r>
              <a:rPr lang="en-US" b="1" dirty="0" smtClean="0">
                <a:cs typeface="Cordia New" pitchFamily="34" charset="-34"/>
              </a:rPr>
              <a:t>: black;</a:t>
            </a:r>
          </a:p>
          <a:p>
            <a:r>
              <a:rPr lang="en-US" dirty="0" smtClean="0">
                <a:cs typeface="Cordia New" pitchFamily="34" charset="-34"/>
              </a:rPr>
              <a:t>  border-width</a:t>
            </a:r>
            <a:r>
              <a:rPr lang="en-US" b="1" dirty="0" smtClean="0">
                <a:cs typeface="Cordia New" pitchFamily="34" charset="-34"/>
              </a:rPr>
              <a:t>: 0 1px </a:t>
            </a:r>
            <a:r>
              <a:rPr lang="en-US" b="1" dirty="0" err="1" smtClean="0">
                <a:cs typeface="Cordia New" pitchFamily="34" charset="-34"/>
              </a:rPr>
              <a:t>1px</a:t>
            </a:r>
            <a:r>
              <a:rPr lang="en-US" b="1" dirty="0" smtClean="0">
                <a:cs typeface="Cordia New" pitchFamily="34" charset="-34"/>
              </a:rPr>
              <a:t> </a:t>
            </a:r>
            <a:r>
              <a:rPr lang="en-US" b="1" dirty="0" err="1" smtClean="0">
                <a:cs typeface="Cordia New" pitchFamily="34" charset="-34"/>
              </a:rPr>
              <a:t>1px</a:t>
            </a:r>
            <a:r>
              <a:rPr lang="en-US" b="1" dirty="0" smtClean="0">
                <a:cs typeface="Cordia New" pitchFamily="34" charset="-34"/>
              </a:rPr>
              <a:t>;</a:t>
            </a:r>
          </a:p>
          <a:p>
            <a:r>
              <a:rPr lang="en-US" dirty="0" smtClean="0">
                <a:cs typeface="Cordia New" pitchFamily="34" charset="-34"/>
              </a:rPr>
              <a:t>  margin</a:t>
            </a:r>
            <a:r>
              <a:rPr lang="en-US" b="1" dirty="0" smtClean="0">
                <a:cs typeface="Cordia New" pitchFamily="34" charset="-34"/>
              </a:rPr>
              <a:t>: 0px;</a:t>
            </a:r>
          </a:p>
          <a:p>
            <a:r>
              <a:rPr lang="en-US" dirty="0" smtClean="0">
                <a:cs typeface="Cordia New" pitchFamily="34" charset="-34"/>
              </a:rPr>
              <a:t>  font-size</a:t>
            </a:r>
            <a:r>
              <a:rPr lang="en-US" b="1" dirty="0" smtClean="0">
                <a:cs typeface="Cordia New" pitchFamily="34" charset="-34"/>
              </a:rPr>
              <a:t>: 0.8em;</a:t>
            </a:r>
          </a:p>
          <a:p>
            <a:r>
              <a:rPr lang="en-US" dirty="0" smtClean="0">
                <a:cs typeface="Cordia New" pitchFamily="34" charset="-34"/>
              </a:rPr>
              <a:t>  list-style</a:t>
            </a:r>
            <a:r>
              <a:rPr lang="en-US" b="1" dirty="0" smtClean="0">
                <a:cs typeface="Cordia New" pitchFamily="34" charset="-34"/>
              </a:rPr>
              <a:t>: none;</a:t>
            </a:r>
          </a:p>
          <a:p>
            <a:r>
              <a:rPr lang="en-US" dirty="0" smtClean="0">
                <a:cs typeface="Cordia New" pitchFamily="34" charset="-34"/>
              </a:rPr>
              <a:t>  padding-left</a:t>
            </a:r>
            <a:r>
              <a:rPr lang="en-US" b="1" dirty="0" smtClean="0">
                <a:cs typeface="Cordia New" pitchFamily="34" charset="-34"/>
              </a:rPr>
              <a:t>: 20px;</a:t>
            </a:r>
          </a:p>
          <a:p>
            <a:r>
              <a:rPr lang="en-US" b="1" dirty="0" smtClean="0">
                <a:cs typeface="Cordia New" pitchFamily="34" charset="-34"/>
              </a:rPr>
              <a:t>}</a:t>
            </a:r>
          </a:p>
          <a:p>
            <a:endParaRPr lang="en-US" dirty="0" smtClean="0">
              <a:cs typeface="Cordia New" pitchFamily="34" charset="-34"/>
            </a:endParaRPr>
          </a:p>
          <a:p>
            <a:r>
              <a:rPr lang="en-US" dirty="0" err="1" smtClean="0">
                <a:cs typeface="Cordia New" pitchFamily="34" charset="-34"/>
              </a:rPr>
              <a:t>section#sidebar</a:t>
            </a:r>
            <a:r>
              <a:rPr lang="en-US" dirty="0" smtClean="0">
                <a:cs typeface="Cordia New" pitchFamily="34" charset="-34"/>
              </a:rPr>
              <a:t> </a:t>
            </a:r>
            <a:r>
              <a:rPr lang="en-US" dirty="0" err="1" smtClean="0">
                <a:cs typeface="Cordia New" pitchFamily="34" charset="-34"/>
              </a:rPr>
              <a:t>ul</a:t>
            </a:r>
            <a:r>
              <a:rPr lang="en-US" dirty="0" smtClean="0">
                <a:cs typeface="Cordia New" pitchFamily="34" charset="-34"/>
              </a:rPr>
              <a:t> li </a:t>
            </a:r>
            <a:r>
              <a:rPr lang="en-US" b="1" dirty="0" smtClean="0">
                <a:cs typeface="Cordia New" pitchFamily="34" charset="-34"/>
              </a:rPr>
              <a:t>{</a:t>
            </a:r>
          </a:p>
          <a:p>
            <a:r>
              <a:rPr lang="en-US" dirty="0" smtClean="0">
                <a:cs typeface="Cordia New" pitchFamily="34" charset="-34"/>
              </a:rPr>
              <a:t>  margin-bottom</a:t>
            </a:r>
            <a:r>
              <a:rPr lang="en-US" b="1" dirty="0" smtClean="0">
                <a:cs typeface="Cordia New" pitchFamily="34" charset="-34"/>
              </a:rPr>
              <a:t>: 5px;</a:t>
            </a:r>
          </a:p>
          <a:p>
            <a:r>
              <a:rPr lang="en-US" b="1" dirty="0" smtClean="0">
                <a:cs typeface="Cordia New" pitchFamily="34" charset="-34"/>
              </a:rPr>
              <a:t>}</a:t>
            </a:r>
          </a:p>
          <a:p>
            <a:endParaRPr lang="en-US" dirty="0" smtClean="0">
              <a:cs typeface="Cordia New" pitchFamily="34" charset="-34"/>
            </a:endParaRPr>
          </a:p>
          <a:p>
            <a:r>
              <a:rPr lang="en-US" dirty="0" err="1" smtClean="0">
                <a:cs typeface="Cordia New" pitchFamily="34" charset="-34"/>
              </a:rPr>
              <a:t>section#articles</a:t>
            </a:r>
            <a:endParaRPr lang="en-US" dirty="0" smtClean="0">
              <a:cs typeface="Cordia New" pitchFamily="34" charset="-34"/>
            </a:endParaRPr>
          </a:p>
          <a:p>
            <a:r>
              <a:rPr lang="en-US" b="1" dirty="0" smtClean="0">
                <a:cs typeface="Cordia New" pitchFamily="34" charset="-34"/>
              </a:rPr>
              <a:t>{</a:t>
            </a:r>
          </a:p>
          <a:p>
            <a:r>
              <a:rPr lang="en-US" dirty="0" smtClean="0">
                <a:cs typeface="Cordia New" pitchFamily="34" charset="-34"/>
              </a:rPr>
              <a:t>margin</a:t>
            </a:r>
            <a:r>
              <a:rPr lang="en-US" b="1" dirty="0" smtClean="0">
                <a:cs typeface="Cordia New" pitchFamily="34" charset="-34"/>
              </a:rPr>
              <a:t>: 2px;</a:t>
            </a:r>
          </a:p>
          <a:p>
            <a:r>
              <a:rPr lang="en-US" b="1" dirty="0" smtClean="0">
                <a:cs typeface="Cordia New" pitchFamily="34" charset="-34"/>
              </a:rPr>
              <a:t>}</a:t>
            </a:r>
          </a:p>
          <a:p>
            <a:endParaRPr lang="en-US" dirty="0" smtClean="0">
              <a:cs typeface="Cordia New" pitchFamily="34" charset="-34"/>
            </a:endParaRPr>
          </a:p>
          <a:p>
            <a:r>
              <a:rPr lang="en-US" dirty="0" err="1" smtClean="0">
                <a:cs typeface="Cordia New" pitchFamily="34" charset="-34"/>
              </a:rPr>
              <a:t>section#articles</a:t>
            </a:r>
            <a:r>
              <a:rPr lang="en-US" dirty="0" smtClean="0">
                <a:cs typeface="Cordia New" pitchFamily="34" charset="-34"/>
              </a:rPr>
              <a:t> article</a:t>
            </a:r>
          </a:p>
          <a:p>
            <a:r>
              <a:rPr lang="en-US" b="1" dirty="0" smtClean="0">
                <a:cs typeface="Cordia New" pitchFamily="34" charset="-34"/>
              </a:rPr>
              <a:t>{</a:t>
            </a:r>
          </a:p>
          <a:p>
            <a:r>
              <a:rPr lang="en-US" dirty="0" smtClean="0">
                <a:cs typeface="Cordia New" pitchFamily="34" charset="-34"/>
              </a:rPr>
              <a:t>border</a:t>
            </a:r>
            <a:r>
              <a:rPr lang="en-US" b="1" dirty="0" smtClean="0">
                <a:cs typeface="Cordia New" pitchFamily="34" charset="-34"/>
              </a:rPr>
              <a:t>: 2px solid gray;</a:t>
            </a:r>
          </a:p>
          <a:p>
            <a:r>
              <a:rPr lang="en-US" dirty="0" smtClean="0">
                <a:cs typeface="Cordia New" pitchFamily="34" charset="-34"/>
              </a:rPr>
              <a:t>margin</a:t>
            </a:r>
            <a:r>
              <a:rPr lang="en-US" b="1" dirty="0" smtClean="0">
                <a:cs typeface="Cordia New" pitchFamily="34" charset="-34"/>
              </a:rPr>
              <a:t>: 10px;</a:t>
            </a:r>
          </a:p>
          <a:p>
            <a:r>
              <a:rPr lang="en-US" b="1" dirty="0" smtClean="0">
                <a:cs typeface="Cordia New" pitchFamily="34" charset="-34"/>
              </a:rPr>
              <a:t>}</a:t>
            </a:r>
          </a:p>
          <a:p>
            <a:endParaRPr lang="en-US" dirty="0" smtClean="0">
              <a:cs typeface="Cordia New" pitchFamily="34" charset="-34"/>
            </a:endParaRPr>
          </a:p>
          <a:p>
            <a:endParaRPr lang="en-US" dirty="0" smtClean="0">
              <a:cs typeface="Cordia New" pitchFamily="34" charset="-34"/>
            </a:endParaRPr>
          </a:p>
          <a:p>
            <a:r>
              <a:rPr lang="en-US" dirty="0" err="1" smtClean="0">
                <a:cs typeface="Cordia New" pitchFamily="34" charset="-34"/>
              </a:rPr>
              <a:t>section#articles</a:t>
            </a:r>
            <a:r>
              <a:rPr lang="en-US" dirty="0" smtClean="0">
                <a:cs typeface="Cordia New" pitchFamily="34" charset="-34"/>
              </a:rPr>
              <a:t> article </a:t>
            </a:r>
            <a:r>
              <a:rPr lang="en-US" b="1" dirty="0" smtClean="0">
                <a:cs typeface="Cordia New" pitchFamily="34" charset="-34"/>
              </a:rPr>
              <a:t>{</a:t>
            </a:r>
          </a:p>
          <a:p>
            <a:r>
              <a:rPr lang="en-US" dirty="0" smtClean="0">
                <a:cs typeface="Cordia New" pitchFamily="34" charset="-34"/>
              </a:rPr>
              <a:t>  border</a:t>
            </a:r>
            <a:r>
              <a:rPr lang="en-US" b="1" dirty="0" smtClean="0">
                <a:cs typeface="Cordia New" pitchFamily="34" charset="-34"/>
              </a:rPr>
              <a:t>: 1px solid #CDB380;</a:t>
            </a:r>
          </a:p>
          <a:p>
            <a:r>
              <a:rPr lang="en-US" dirty="0" smtClean="0">
                <a:cs typeface="Cordia New" pitchFamily="34" charset="-34"/>
              </a:rPr>
              <a:t>  margin</a:t>
            </a:r>
            <a:r>
              <a:rPr lang="en-US" b="1" dirty="0" smtClean="0">
                <a:cs typeface="Cordia New" pitchFamily="34" charset="-34"/>
              </a:rPr>
              <a:t>: 10px;</a:t>
            </a:r>
          </a:p>
          <a:p>
            <a:r>
              <a:rPr lang="en-US" dirty="0" smtClean="0">
                <a:cs typeface="Cordia New" pitchFamily="34" charset="-34"/>
              </a:rPr>
              <a:t>  clear</a:t>
            </a:r>
            <a:r>
              <a:rPr lang="en-US" b="1" dirty="0" smtClean="0">
                <a:cs typeface="Cordia New" pitchFamily="34" charset="-34"/>
              </a:rPr>
              <a:t>: left;</a:t>
            </a:r>
          </a:p>
          <a:p>
            <a:r>
              <a:rPr lang="en-US" dirty="0" smtClean="0">
                <a:cs typeface="Cordia New" pitchFamily="34" charset="-34"/>
              </a:rPr>
              <a:t>  background-color</a:t>
            </a:r>
            <a:r>
              <a:rPr lang="en-US" b="1" dirty="0" smtClean="0">
                <a:cs typeface="Cordia New" pitchFamily="34" charset="-34"/>
              </a:rPr>
              <a:t>: #E8DDCB;</a:t>
            </a:r>
          </a:p>
          <a:p>
            <a:r>
              <a:rPr lang="en-US" b="1" dirty="0" smtClean="0">
                <a:cs typeface="Cordia New" pitchFamily="34" charset="-34"/>
              </a:rPr>
              <a:t>}</a:t>
            </a:r>
          </a:p>
          <a:p>
            <a:endParaRPr lang="en-US" dirty="0" smtClean="0">
              <a:cs typeface="Cordia New" pitchFamily="34" charset="-34"/>
            </a:endParaRPr>
          </a:p>
          <a:p>
            <a:r>
              <a:rPr lang="en-US" dirty="0" err="1" smtClean="0">
                <a:cs typeface="Cordia New" pitchFamily="34" charset="-34"/>
              </a:rPr>
              <a:t>section#articles</a:t>
            </a:r>
            <a:r>
              <a:rPr lang="en-US" dirty="0" smtClean="0">
                <a:cs typeface="Cordia New" pitchFamily="34" charset="-34"/>
              </a:rPr>
              <a:t> article h3 </a:t>
            </a:r>
            <a:r>
              <a:rPr lang="en-US" b="1" dirty="0" smtClean="0">
                <a:cs typeface="Cordia New" pitchFamily="34" charset="-34"/>
              </a:rPr>
              <a:t>{</a:t>
            </a:r>
          </a:p>
          <a:p>
            <a:r>
              <a:rPr lang="en-US" dirty="0" smtClean="0">
                <a:cs typeface="Cordia New" pitchFamily="34" charset="-34"/>
              </a:rPr>
              <a:t>  margin</a:t>
            </a:r>
            <a:r>
              <a:rPr lang="en-US" b="1" dirty="0" smtClean="0">
                <a:cs typeface="Cordia New" pitchFamily="34" charset="-34"/>
              </a:rPr>
              <a:t>: 0;</a:t>
            </a:r>
          </a:p>
          <a:p>
            <a:r>
              <a:rPr lang="en-US" dirty="0" smtClean="0">
                <a:cs typeface="Cordia New" pitchFamily="34" charset="-34"/>
              </a:rPr>
              <a:t>  background-color</a:t>
            </a:r>
            <a:r>
              <a:rPr lang="en-US" b="1" dirty="0" smtClean="0">
                <a:cs typeface="Cordia New" pitchFamily="34" charset="-34"/>
              </a:rPr>
              <a:t>: #033664;</a:t>
            </a:r>
          </a:p>
          <a:p>
            <a:r>
              <a:rPr lang="en-US" dirty="0" smtClean="0">
                <a:cs typeface="Cordia New" pitchFamily="34" charset="-34"/>
              </a:rPr>
              <a:t>  color</a:t>
            </a:r>
            <a:r>
              <a:rPr lang="en-US" b="1" dirty="0" smtClean="0">
                <a:cs typeface="Cordia New" pitchFamily="34" charset="-34"/>
              </a:rPr>
              <a:t>: white;</a:t>
            </a:r>
          </a:p>
          <a:p>
            <a:r>
              <a:rPr lang="en-US" b="1" dirty="0" smtClean="0">
                <a:cs typeface="Cordia New" pitchFamily="34" charset="-34"/>
              </a:rPr>
              <a:t>}</a:t>
            </a:r>
          </a:p>
          <a:p>
            <a:endParaRPr lang="en-US" dirty="0" smtClean="0">
              <a:cs typeface="Cordia New" pitchFamily="34" charset="-34"/>
            </a:endParaRPr>
          </a:p>
          <a:p>
            <a:r>
              <a:rPr lang="en-US" dirty="0" err="1" smtClean="0">
                <a:cs typeface="Cordia New" pitchFamily="34" charset="-34"/>
              </a:rPr>
              <a:t>section#articles</a:t>
            </a:r>
            <a:r>
              <a:rPr lang="en-US" dirty="0" smtClean="0">
                <a:cs typeface="Cordia New" pitchFamily="34" charset="-34"/>
              </a:rPr>
              <a:t> article h4 </a:t>
            </a:r>
            <a:r>
              <a:rPr lang="en-US" b="1" dirty="0" smtClean="0">
                <a:cs typeface="Cordia New" pitchFamily="34" charset="-34"/>
              </a:rPr>
              <a:t>{</a:t>
            </a:r>
          </a:p>
          <a:p>
            <a:r>
              <a:rPr lang="en-US" dirty="0" smtClean="0">
                <a:cs typeface="Cordia New" pitchFamily="34" charset="-34"/>
              </a:rPr>
              <a:t>  margin</a:t>
            </a:r>
            <a:r>
              <a:rPr lang="en-US" b="1" dirty="0" smtClean="0">
                <a:cs typeface="Cordia New" pitchFamily="34" charset="-34"/>
              </a:rPr>
              <a:t>: 0;</a:t>
            </a:r>
          </a:p>
          <a:p>
            <a:r>
              <a:rPr lang="en-US" dirty="0" smtClean="0">
                <a:cs typeface="Cordia New" pitchFamily="34" charset="-34"/>
              </a:rPr>
              <a:t>  background-color</a:t>
            </a:r>
            <a:r>
              <a:rPr lang="en-US" b="1" dirty="0" smtClean="0">
                <a:cs typeface="Cordia New" pitchFamily="34" charset="-34"/>
              </a:rPr>
              <a:t>: #CDB380;</a:t>
            </a:r>
          </a:p>
          <a:p>
            <a:r>
              <a:rPr lang="en-US" dirty="0" smtClean="0">
                <a:cs typeface="Cordia New" pitchFamily="34" charset="-34"/>
              </a:rPr>
              <a:t>  color</a:t>
            </a:r>
            <a:r>
              <a:rPr lang="en-US" b="1" dirty="0" smtClean="0">
                <a:cs typeface="Cordia New" pitchFamily="34" charset="-34"/>
              </a:rPr>
              <a:t>: #222;</a:t>
            </a:r>
          </a:p>
          <a:p>
            <a:r>
              <a:rPr lang="en-US" b="1" dirty="0" smtClean="0">
                <a:cs typeface="Cordia New" pitchFamily="34" charset="-34"/>
              </a:rPr>
              <a:t>}</a:t>
            </a:r>
          </a:p>
          <a:p>
            <a:endParaRPr lang="en-US" dirty="0" smtClean="0">
              <a:cs typeface="Cordia New" pitchFamily="34" charset="-34"/>
            </a:endParaRPr>
          </a:p>
          <a:p>
            <a:r>
              <a:rPr lang="en-US" dirty="0" smtClean="0">
                <a:cs typeface="Cordia New" pitchFamily="34" charset="-34"/>
              </a:rPr>
              <a:t>article </a:t>
            </a:r>
            <a:r>
              <a:rPr lang="en-US" dirty="0" err="1" smtClean="0">
                <a:cs typeface="Cordia New" pitchFamily="34" charset="-34"/>
              </a:rPr>
              <a:t>hgroup</a:t>
            </a:r>
            <a:r>
              <a:rPr lang="en-US" dirty="0" smtClean="0">
                <a:cs typeface="Cordia New" pitchFamily="34" charset="-34"/>
              </a:rPr>
              <a:t> *</a:t>
            </a:r>
          </a:p>
          <a:p>
            <a:r>
              <a:rPr lang="en-US" b="1" dirty="0" smtClean="0">
                <a:cs typeface="Cordia New" pitchFamily="34" charset="-34"/>
              </a:rPr>
              <a:t>{</a:t>
            </a:r>
          </a:p>
          <a:p>
            <a:r>
              <a:rPr lang="en-US" dirty="0" smtClean="0">
                <a:cs typeface="Cordia New" pitchFamily="34" charset="-34"/>
              </a:rPr>
              <a:t>margin</a:t>
            </a:r>
            <a:r>
              <a:rPr lang="en-US" b="1" dirty="0" smtClean="0">
                <a:cs typeface="Cordia New" pitchFamily="34" charset="-34"/>
              </a:rPr>
              <a:t>: 0px;</a:t>
            </a:r>
          </a:p>
          <a:p>
            <a:r>
              <a:rPr lang="en-US" b="1" dirty="0" smtClean="0">
                <a:cs typeface="Cordia New" pitchFamily="34" charset="-34"/>
              </a:rPr>
              <a:t>}</a:t>
            </a:r>
          </a:p>
          <a:p>
            <a:endParaRPr lang="en-US" dirty="0" smtClean="0">
              <a:cs typeface="Cordia New" pitchFamily="34" charset="-34"/>
            </a:endParaRPr>
          </a:p>
          <a:p>
            <a:r>
              <a:rPr lang="en-US" dirty="0" smtClean="0">
                <a:cs typeface="Cordia New" pitchFamily="34" charset="-34"/>
              </a:rPr>
              <a:t>article h4</a:t>
            </a:r>
          </a:p>
          <a:p>
            <a:r>
              <a:rPr lang="en-US" b="1" dirty="0" smtClean="0">
                <a:cs typeface="Cordia New" pitchFamily="34" charset="-34"/>
              </a:rPr>
              <a:t>{</a:t>
            </a:r>
          </a:p>
          <a:p>
            <a:r>
              <a:rPr lang="en-US" dirty="0" smtClean="0">
                <a:cs typeface="Cordia New" pitchFamily="34" charset="-34"/>
              </a:rPr>
              <a:t>font-size</a:t>
            </a:r>
            <a:r>
              <a:rPr lang="en-US" b="1" dirty="0" smtClean="0">
                <a:cs typeface="Cordia New" pitchFamily="34" charset="-34"/>
              </a:rPr>
              <a:t>: 0.67em;</a:t>
            </a:r>
          </a:p>
          <a:p>
            <a:r>
              <a:rPr lang="en-US" b="1" dirty="0" smtClean="0">
                <a:cs typeface="Cordia New" pitchFamily="34" charset="-34"/>
              </a:rPr>
              <a:t>}</a:t>
            </a:r>
          </a:p>
          <a:p>
            <a:endParaRPr lang="en-US" dirty="0" smtClean="0">
              <a:cs typeface="Cordia New" pitchFamily="34" charset="-34"/>
            </a:endParaRPr>
          </a:p>
          <a:p>
            <a:r>
              <a:rPr lang="en-US" dirty="0" smtClean="0">
                <a:cs typeface="Cordia New" pitchFamily="34" charset="-34"/>
              </a:rPr>
              <a:t>figure</a:t>
            </a:r>
          </a:p>
          <a:p>
            <a:r>
              <a:rPr lang="en-US" b="1" dirty="0" smtClean="0">
                <a:cs typeface="Cordia New" pitchFamily="34" charset="-34"/>
              </a:rPr>
              <a:t>{</a:t>
            </a:r>
          </a:p>
          <a:p>
            <a:r>
              <a:rPr lang="en-US" dirty="0" smtClean="0">
                <a:cs typeface="Cordia New" pitchFamily="34" charset="-34"/>
              </a:rPr>
              <a:t>border</a:t>
            </a:r>
            <a:r>
              <a:rPr lang="en-US" b="1" dirty="0" smtClean="0">
                <a:cs typeface="Cordia New" pitchFamily="34" charset="-34"/>
              </a:rPr>
              <a:t>: 1px solid;</a:t>
            </a:r>
          </a:p>
          <a:p>
            <a:r>
              <a:rPr lang="en-US" dirty="0" smtClean="0">
                <a:cs typeface="Cordia New" pitchFamily="34" charset="-34"/>
              </a:rPr>
              <a:t>background-color</a:t>
            </a:r>
            <a:r>
              <a:rPr lang="en-US" b="1" dirty="0" smtClean="0">
                <a:cs typeface="Cordia New" pitchFamily="34" charset="-34"/>
              </a:rPr>
              <a:t>: white;</a:t>
            </a:r>
          </a:p>
          <a:p>
            <a:r>
              <a:rPr lang="en-US" dirty="0" smtClean="0">
                <a:cs typeface="Cordia New" pitchFamily="34" charset="-34"/>
              </a:rPr>
              <a:t>padding</a:t>
            </a:r>
            <a:r>
              <a:rPr lang="en-US" b="1" dirty="0" smtClean="0">
                <a:cs typeface="Cordia New" pitchFamily="34" charset="-34"/>
              </a:rPr>
              <a:t>: 10px;</a:t>
            </a:r>
          </a:p>
          <a:p>
            <a:r>
              <a:rPr lang="en-US" dirty="0" smtClean="0">
                <a:cs typeface="Cordia New" pitchFamily="34" charset="-34"/>
              </a:rPr>
              <a:t>margin</a:t>
            </a:r>
            <a:r>
              <a:rPr lang="en-US" b="1" dirty="0" smtClean="0">
                <a:cs typeface="Cordia New" pitchFamily="34" charset="-34"/>
              </a:rPr>
              <a:t>: 10px;</a:t>
            </a:r>
          </a:p>
          <a:p>
            <a:r>
              <a:rPr lang="en-US" dirty="0" smtClean="0">
                <a:cs typeface="Cordia New" pitchFamily="34" charset="-34"/>
              </a:rPr>
              <a:t>float</a:t>
            </a:r>
            <a:r>
              <a:rPr lang="en-US" b="1" dirty="0" smtClean="0">
                <a:cs typeface="Cordia New" pitchFamily="34" charset="-34"/>
              </a:rPr>
              <a:t>: left;</a:t>
            </a:r>
          </a:p>
          <a:p>
            <a:r>
              <a:rPr lang="en-US" b="1" dirty="0" smtClean="0">
                <a:cs typeface="Cordia New" pitchFamily="34" charset="-34"/>
              </a:rPr>
              <a:t>}</a:t>
            </a:r>
          </a:p>
          <a:p>
            <a:endParaRPr lang="en-US" dirty="0" smtClean="0">
              <a:cs typeface="Cordia New" pitchFamily="34" charset="-34"/>
            </a:endParaRPr>
          </a:p>
          <a:p>
            <a:r>
              <a:rPr lang="en-US" dirty="0" smtClean="0">
                <a:cs typeface="Cordia New" pitchFamily="34" charset="-34"/>
              </a:rPr>
              <a:t>aside</a:t>
            </a:r>
          </a:p>
          <a:p>
            <a:r>
              <a:rPr lang="en-US" b="1" dirty="0" smtClean="0">
                <a:cs typeface="Cordia New" pitchFamily="34" charset="-34"/>
              </a:rPr>
              <a:t>{</a:t>
            </a:r>
          </a:p>
          <a:p>
            <a:r>
              <a:rPr lang="en-US" dirty="0" smtClean="0">
                <a:cs typeface="Cordia New" pitchFamily="34" charset="-34"/>
              </a:rPr>
              <a:t>border</a:t>
            </a:r>
            <a:r>
              <a:rPr lang="en-US" b="1" dirty="0" smtClean="0">
                <a:cs typeface="Cordia New" pitchFamily="34" charset="-34"/>
              </a:rPr>
              <a:t>: 1px solid;</a:t>
            </a:r>
          </a:p>
          <a:p>
            <a:r>
              <a:rPr lang="en-US" dirty="0" smtClean="0">
                <a:cs typeface="Cordia New" pitchFamily="34" charset="-34"/>
              </a:rPr>
              <a:t>background-color</a:t>
            </a:r>
            <a:r>
              <a:rPr lang="en-US" b="1" dirty="0" smtClean="0">
                <a:cs typeface="Cordia New" pitchFamily="34" charset="-34"/>
              </a:rPr>
              <a:t>: white;</a:t>
            </a:r>
          </a:p>
          <a:p>
            <a:r>
              <a:rPr lang="en-US" dirty="0" smtClean="0">
                <a:cs typeface="Cordia New" pitchFamily="34" charset="-34"/>
              </a:rPr>
              <a:t>margin-right</a:t>
            </a:r>
            <a:r>
              <a:rPr lang="en-US" b="1" dirty="0" smtClean="0">
                <a:cs typeface="Cordia New" pitchFamily="34" charset="-34"/>
              </a:rPr>
              <a:t>: 5px;</a:t>
            </a:r>
          </a:p>
          <a:p>
            <a:r>
              <a:rPr lang="en-US" dirty="0" smtClean="0">
                <a:cs typeface="Cordia New" pitchFamily="34" charset="-34"/>
              </a:rPr>
              <a:t>max-width</a:t>
            </a:r>
            <a:r>
              <a:rPr lang="en-US" b="1" dirty="0" smtClean="0">
                <a:cs typeface="Cordia New" pitchFamily="34" charset="-34"/>
              </a:rPr>
              <a:t>: 20%;</a:t>
            </a:r>
          </a:p>
          <a:p>
            <a:r>
              <a:rPr lang="en-US" dirty="0" smtClean="0">
                <a:cs typeface="Cordia New" pitchFamily="34" charset="-34"/>
              </a:rPr>
              <a:t>float</a:t>
            </a:r>
            <a:r>
              <a:rPr lang="en-US" b="1" dirty="0" smtClean="0">
                <a:cs typeface="Cordia New" pitchFamily="34" charset="-34"/>
              </a:rPr>
              <a:t>: right;</a:t>
            </a:r>
          </a:p>
          <a:p>
            <a:r>
              <a:rPr lang="en-US" b="1" dirty="0" smtClean="0">
                <a:cs typeface="Cordia New" pitchFamily="34" charset="-34"/>
              </a:rPr>
              <a:t>}</a:t>
            </a:r>
          </a:p>
          <a:p>
            <a:endParaRPr lang="en-US" dirty="0" smtClean="0">
              <a:cs typeface="Cordia New" pitchFamily="34" charset="-34"/>
            </a:endParaRPr>
          </a:p>
          <a:p>
            <a:r>
              <a:rPr lang="en-US" dirty="0" smtClean="0">
                <a:cs typeface="Cordia New" pitchFamily="34" charset="-34"/>
              </a:rPr>
              <a:t>footer </a:t>
            </a:r>
            <a:r>
              <a:rPr lang="en-US" b="1" dirty="0" smtClean="0">
                <a:cs typeface="Cordia New" pitchFamily="34" charset="-34"/>
              </a:rPr>
              <a:t>{ font-size: 0.7em }</a:t>
            </a:r>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eaLnBrk="1" hangingPunct="1"/>
            <a:fld id="{880BE2A2-012C-45B5-84C1-5D6B16AF90A9}" type="slidenum">
              <a:rPr lang="en-US" sz="1200" smtClean="0"/>
              <a:pPr eaLnBrk="1" hangingPunct="1"/>
              <a:t>53</a:t>
            </a:fld>
            <a:endParaRPr lang="en-US" sz="120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&lt;!—[if </a:t>
            </a:r>
            <a:r>
              <a:rPr lang="en-US" dirty="0" err="1" smtClean="0"/>
              <a:t>lt</a:t>
            </a:r>
            <a:r>
              <a:rPr lang="en-US" baseline="0" dirty="0" smtClean="0"/>
              <a:t> IE 9] &gt;</a:t>
            </a:r>
          </a:p>
          <a:p>
            <a:r>
              <a:rPr lang="en-US" baseline="0" dirty="0" smtClean="0"/>
              <a:t>&lt;script </a:t>
            </a:r>
            <a:r>
              <a:rPr lang="en-US" baseline="0" dirty="0" err="1" smtClean="0"/>
              <a:t>src</a:t>
            </a:r>
            <a:r>
              <a:rPr lang="en-US" baseline="0" dirty="0" smtClean="0"/>
              <a:t>=‘http://html5shim.googlecode.com/</a:t>
            </a:r>
            <a:r>
              <a:rPr lang="en-US" baseline="0" dirty="0" err="1" smtClean="0"/>
              <a:t>svn</a:t>
            </a:r>
            <a:r>
              <a:rPr lang="en-US" baseline="0" dirty="0" smtClean="0"/>
              <a:t>/trunk/html5.js’&gt;&lt;/script&gt;</a:t>
            </a:r>
          </a:p>
          <a:p>
            <a:r>
              <a:rPr lang="en-US" baseline="0" dirty="0" smtClean="0"/>
              <a:t>&lt;![</a:t>
            </a:r>
            <a:r>
              <a:rPr lang="en-US" baseline="0" dirty="0" err="1" smtClean="0"/>
              <a:t>endif</a:t>
            </a:r>
            <a:r>
              <a:rPr lang="en-US" baseline="0" smtClean="0"/>
              <a:t>]--&gt;</a:t>
            </a:r>
            <a:endParaRPr lang="th-TH" dirty="0"/>
          </a:p>
        </p:txBody>
      </p:sp>
      <p:sp>
        <p:nvSpPr>
          <p:cNvPr id="4" name="Slide Number Placeholder 3"/>
          <p:cNvSpPr>
            <a:spLocks noGrp="1"/>
          </p:cNvSpPr>
          <p:nvPr>
            <p:ph type="sldNum" sz="quarter" idx="10"/>
          </p:nvPr>
        </p:nvSpPr>
        <p:spPr/>
        <p:txBody>
          <a:bodyPr/>
          <a:lstStyle/>
          <a:p>
            <a:pPr>
              <a:defRPr/>
            </a:pPr>
            <a:fld id="{5CB6A041-803E-4690-A7AC-C3860A690189}" type="slidenum">
              <a:rPr lang="en-US" smtClean="0"/>
              <a:pPr>
                <a:defRPr/>
              </a:pPr>
              <a:t>54</a:t>
            </a:fld>
            <a:endParaRPr lang="en-US"/>
          </a:p>
        </p:txBody>
      </p:sp>
    </p:spTree>
    <p:extLst>
      <p:ext uri="{BB962C8B-B14F-4D97-AF65-F5344CB8AC3E}">
        <p14:creationId xmlns:p14="http://schemas.microsoft.com/office/powerpoint/2010/main" val="1226424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cs typeface="Cordia New" pitchFamily="34" charset="-34"/>
              </a:rPr>
              <a:t>&lt;</a:t>
            </a:r>
            <a:r>
              <a:rPr lang="en-US" dirty="0" err="1" smtClean="0">
                <a:cs typeface="Cordia New" pitchFamily="34" charset="-34"/>
              </a:rPr>
              <a:t>nav</a:t>
            </a:r>
            <a:r>
              <a:rPr lang="en-US" dirty="0" smtClean="0">
                <a:cs typeface="Cordia New" pitchFamily="34" charset="-34"/>
              </a:rPr>
              <a:t>&gt;</a:t>
            </a:r>
          </a:p>
          <a:p>
            <a:r>
              <a:rPr lang="en-US" dirty="0" smtClean="0">
                <a:cs typeface="Cordia New" pitchFamily="34" charset="-34"/>
              </a:rPr>
              <a:t>&lt;a </a:t>
            </a:r>
            <a:r>
              <a:rPr lang="en-US" dirty="0" err="1" smtClean="0">
                <a:cs typeface="Cordia New" pitchFamily="34" charset="-34"/>
              </a:rPr>
              <a:t>href</a:t>
            </a:r>
            <a:r>
              <a:rPr lang="en-US" b="1" dirty="0" smtClean="0">
                <a:cs typeface="Cordia New" pitchFamily="34" charset="-34"/>
              </a:rPr>
              <a:t>="index.html"&gt;Home&lt;/a&gt;</a:t>
            </a:r>
          </a:p>
          <a:p>
            <a:r>
              <a:rPr lang="en-US" dirty="0" smtClean="0">
                <a:cs typeface="Cordia New" pitchFamily="34" charset="-34"/>
              </a:rPr>
              <a:t>&lt;a </a:t>
            </a:r>
            <a:r>
              <a:rPr lang="en-US" dirty="0" err="1" smtClean="0">
                <a:cs typeface="Cordia New" pitchFamily="34" charset="-34"/>
              </a:rPr>
              <a:t>href</a:t>
            </a:r>
            <a:r>
              <a:rPr lang="en-US" b="1" dirty="0" smtClean="0">
                <a:cs typeface="Cordia New" pitchFamily="34" charset="-34"/>
              </a:rPr>
              <a:t>="tutorials/"&gt;Tutorials&lt;/a&gt;</a:t>
            </a:r>
          </a:p>
          <a:p>
            <a:r>
              <a:rPr lang="en-US" dirty="0" smtClean="0">
                <a:cs typeface="Cordia New" pitchFamily="34" charset="-34"/>
              </a:rPr>
              <a:t>&lt;a </a:t>
            </a:r>
            <a:r>
              <a:rPr lang="en-US" dirty="0" err="1" smtClean="0">
                <a:cs typeface="Cordia New" pitchFamily="34" charset="-34"/>
              </a:rPr>
              <a:t>href</a:t>
            </a:r>
            <a:r>
              <a:rPr lang="en-US" b="1" dirty="0" smtClean="0">
                <a:cs typeface="Cordia New" pitchFamily="34" charset="-34"/>
              </a:rPr>
              <a:t>="demos/"&gt;Demos&lt;/a&gt;</a:t>
            </a:r>
          </a:p>
          <a:p>
            <a:r>
              <a:rPr lang="en-US" dirty="0" smtClean="0">
                <a:cs typeface="Cordia New" pitchFamily="34" charset="-34"/>
              </a:rPr>
              <a:t>&lt;a </a:t>
            </a:r>
            <a:r>
              <a:rPr lang="en-US" dirty="0" err="1" smtClean="0">
                <a:cs typeface="Cordia New" pitchFamily="34" charset="-34"/>
              </a:rPr>
              <a:t>href</a:t>
            </a:r>
            <a:r>
              <a:rPr lang="en-US" b="1" dirty="0" smtClean="0">
                <a:cs typeface="Cordia New" pitchFamily="34" charset="-34"/>
              </a:rPr>
              <a:t>="about/"&gt;About&lt;/a&gt;</a:t>
            </a:r>
          </a:p>
          <a:p>
            <a:r>
              <a:rPr lang="en-US" dirty="0" smtClean="0">
                <a:cs typeface="Cordia New" pitchFamily="34" charset="-34"/>
              </a:rPr>
              <a:t>&lt;/</a:t>
            </a:r>
            <a:r>
              <a:rPr lang="en-US" dirty="0" err="1" smtClean="0">
                <a:cs typeface="Cordia New" pitchFamily="34" charset="-34"/>
              </a:rPr>
              <a:t>nav</a:t>
            </a:r>
            <a:r>
              <a:rPr lang="en-US" dirty="0" smtClean="0">
                <a:cs typeface="Cordia New" pitchFamily="34" charset="-34"/>
              </a:rPr>
              <a:t>&gt;</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eaLnBrk="1" hangingPunct="1"/>
            <a:fld id="{0AAF7FFE-FD28-4F86-914D-3F82172D2662}" type="slidenum">
              <a:rPr lang="en-US" sz="1200" smtClean="0"/>
              <a:pPr eaLnBrk="1" hangingPunct="1"/>
              <a:t>13</a:t>
            </a:fld>
            <a:endParaRPr 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cs typeface="Cordia New" pitchFamily="34" charset="-34"/>
              </a:rPr>
              <a:t>header </a:t>
            </a:r>
            <a:r>
              <a:rPr lang="en-US" dirty="0" err="1" smtClean="0">
                <a:cs typeface="Cordia New" pitchFamily="34" charset="-34"/>
              </a:rPr>
              <a:t>nav</a:t>
            </a:r>
            <a:r>
              <a:rPr lang="en-US" dirty="0" smtClean="0">
                <a:cs typeface="Cordia New" pitchFamily="34" charset="-34"/>
              </a:rPr>
              <a:t> </a:t>
            </a:r>
          </a:p>
          <a:p>
            <a:r>
              <a:rPr lang="en-US" b="1" dirty="0" smtClean="0">
                <a:cs typeface="Cordia New" pitchFamily="34" charset="-34"/>
              </a:rPr>
              <a:t>{ </a:t>
            </a:r>
            <a:endParaRPr lang="en-US" b="1" dirty="0" smtClean="0">
              <a:cs typeface="Cordia New" pitchFamily="34" charset="-34"/>
            </a:endParaRPr>
          </a:p>
          <a:p>
            <a:r>
              <a:rPr lang="en-US" dirty="0" smtClean="0">
                <a:cs typeface="Cordia New" pitchFamily="34" charset="-34"/>
              </a:rPr>
              <a:t>	border</a:t>
            </a:r>
            <a:r>
              <a:rPr lang="en-US" b="1" dirty="0" smtClean="0">
                <a:cs typeface="Cordia New" pitchFamily="34" charset="-34"/>
              </a:rPr>
              <a:t>: 1px dashed black;</a:t>
            </a:r>
          </a:p>
          <a:p>
            <a:r>
              <a:rPr lang="en-US" dirty="0" smtClean="0">
                <a:cs typeface="Cordia New" pitchFamily="34" charset="-34"/>
              </a:rPr>
              <a:t>	float</a:t>
            </a:r>
            <a:r>
              <a:rPr lang="en-US" b="1" dirty="0" smtClean="0">
                <a:cs typeface="Cordia New" pitchFamily="34" charset="-34"/>
              </a:rPr>
              <a:t>: right; </a:t>
            </a:r>
          </a:p>
          <a:p>
            <a:r>
              <a:rPr lang="en-US" b="1" dirty="0" smtClean="0">
                <a:cs typeface="Cordia New" pitchFamily="34" charset="-34"/>
              </a:rPr>
              <a:t>}</a:t>
            </a:r>
            <a:endParaRPr lang="en-US" b="1" dirty="0" smtClean="0">
              <a:cs typeface="Cordia New" pitchFamily="34" charset="-34"/>
            </a:endParaRPr>
          </a:p>
          <a:p>
            <a:endParaRPr lang="en-US" dirty="0" smtClean="0">
              <a:cs typeface="Cordia New" pitchFamily="34" charset="-34"/>
            </a:endParaRPr>
          </a:p>
          <a:p>
            <a:r>
              <a:rPr lang="en-US" dirty="0" smtClean="0">
                <a:cs typeface="Cordia New" pitchFamily="34" charset="-34"/>
              </a:rPr>
              <a:t>header </a:t>
            </a:r>
            <a:r>
              <a:rPr lang="en-US" dirty="0" err="1" smtClean="0">
                <a:cs typeface="Cordia New" pitchFamily="34" charset="-34"/>
              </a:rPr>
              <a:t>nav</a:t>
            </a:r>
            <a:r>
              <a:rPr lang="en-US" dirty="0" smtClean="0">
                <a:cs typeface="Cordia New" pitchFamily="34" charset="-34"/>
              </a:rPr>
              <a:t> a</a:t>
            </a:r>
          </a:p>
          <a:p>
            <a:r>
              <a:rPr lang="en-US" b="1" dirty="0" smtClean="0">
                <a:cs typeface="Cordia New" pitchFamily="34" charset="-34"/>
              </a:rPr>
              <a:t>{</a:t>
            </a:r>
          </a:p>
          <a:p>
            <a:r>
              <a:rPr lang="en-US" dirty="0" smtClean="0">
                <a:cs typeface="Cordia New" pitchFamily="34" charset="-34"/>
              </a:rPr>
              <a:t>	margin</a:t>
            </a:r>
            <a:r>
              <a:rPr lang="en-US" b="1" dirty="0" smtClean="0">
                <a:cs typeface="Cordia New" pitchFamily="34" charset="-34"/>
              </a:rPr>
              <a:t>: 10px;</a:t>
            </a:r>
            <a:endParaRPr lang="en-US" b="1" dirty="0" smtClean="0">
              <a:cs typeface="Cordia New" pitchFamily="34" charset="-34"/>
            </a:endParaRPr>
          </a:p>
          <a:p>
            <a:r>
              <a:rPr lang="en-US" b="1" dirty="0" smtClean="0">
                <a:cs typeface="Cordia New" pitchFamily="34" charset="-34"/>
              </a:rPr>
              <a:t>}</a:t>
            </a:r>
            <a:endParaRPr lang="en-US" dirty="0" smtClean="0">
              <a:cs typeface="Cordia New" pitchFamily="34" charset="-34"/>
            </a:endParaRP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eaLnBrk="1" hangingPunct="1"/>
            <a:fld id="{0DE2D64B-0269-4BAD-9738-EA010515CC87}" type="slidenum">
              <a:rPr lang="en-US" sz="1200" smtClean="0"/>
              <a:pPr eaLnBrk="1" hangingPunct="1"/>
              <a:t>14</a:t>
            </a:fld>
            <a:endParaRPr 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cs typeface="Cordia New" pitchFamily="34" charset="-34"/>
              </a:rPr>
              <a:t>&lt;section id</a:t>
            </a:r>
            <a:r>
              <a:rPr lang="en-US" b="1" dirty="0" smtClean="0">
                <a:cs typeface="Cordia New" pitchFamily="34" charset="-34"/>
              </a:rPr>
              <a:t>="articles"&gt;</a:t>
            </a:r>
          </a:p>
          <a:p>
            <a:r>
              <a:rPr lang="en-US" dirty="0" smtClean="0">
                <a:cs typeface="Cordia New" pitchFamily="34" charset="-34"/>
              </a:rPr>
              <a:t>&lt;h2&gt;Articles&lt;/h2&gt;</a:t>
            </a:r>
          </a:p>
          <a:p>
            <a:r>
              <a:rPr lang="en-US" dirty="0" smtClean="0">
                <a:cs typeface="Cordia New" pitchFamily="34" charset="-34"/>
              </a:rPr>
              <a:t>&lt;article&gt;</a:t>
            </a:r>
          </a:p>
          <a:p>
            <a:r>
              <a:rPr lang="en-US" dirty="0" smtClean="0">
                <a:cs typeface="Cordia New" pitchFamily="34" charset="-34"/>
              </a:rPr>
              <a:t>&lt;p&gt;</a:t>
            </a:r>
          </a:p>
          <a:p>
            <a:r>
              <a:rPr lang="en-US" dirty="0" smtClean="0">
                <a:cs typeface="Cordia New" pitchFamily="34" charset="-34"/>
              </a:rPr>
              <a:t>XXXXX</a:t>
            </a:r>
            <a:endParaRPr lang="en-US" b="1" dirty="0" smtClean="0">
              <a:cs typeface="Cordia New" pitchFamily="34" charset="-34"/>
            </a:endParaRPr>
          </a:p>
          <a:p>
            <a:r>
              <a:rPr lang="en-US" dirty="0" smtClean="0">
                <a:cs typeface="Cordia New" pitchFamily="34" charset="-34"/>
              </a:rPr>
              <a:t>&lt;/p&gt;</a:t>
            </a:r>
          </a:p>
          <a:p>
            <a:r>
              <a:rPr lang="en-US" dirty="0" smtClean="0">
                <a:cs typeface="Cordia New" pitchFamily="34" charset="-34"/>
              </a:rPr>
              <a:t>&lt;/article&gt;</a:t>
            </a:r>
          </a:p>
          <a:p>
            <a:r>
              <a:rPr lang="en-US" dirty="0" smtClean="0">
                <a:cs typeface="Cordia New" pitchFamily="34" charset="-34"/>
              </a:rPr>
              <a:t>&lt;article&gt;</a:t>
            </a:r>
          </a:p>
          <a:p>
            <a:r>
              <a:rPr lang="en-US" dirty="0" smtClean="0">
                <a:cs typeface="Cordia New" pitchFamily="34" charset="-34"/>
              </a:rPr>
              <a:t>[... </a:t>
            </a:r>
            <a:r>
              <a:rPr lang="en-US" dirty="0" smtClean="0">
                <a:cs typeface="Cordia New" pitchFamily="34" charset="-34"/>
              </a:rPr>
              <a:t>Second article text goes here ...]</a:t>
            </a:r>
          </a:p>
          <a:p>
            <a:r>
              <a:rPr lang="en-US" dirty="0" smtClean="0">
                <a:cs typeface="Cordia New" pitchFamily="34" charset="-34"/>
              </a:rPr>
              <a:t>&lt;/article&gt;</a:t>
            </a:r>
          </a:p>
          <a:p>
            <a:r>
              <a:rPr lang="en-US" dirty="0" smtClean="0">
                <a:cs typeface="Cordia New" pitchFamily="34" charset="-34"/>
              </a:rPr>
              <a:t>&lt;article&gt;</a:t>
            </a:r>
          </a:p>
          <a:p>
            <a:r>
              <a:rPr lang="en-US" dirty="0" smtClean="0">
                <a:cs typeface="Cordia New" pitchFamily="34" charset="-34"/>
              </a:rPr>
              <a:t>[... Third article text goes here ...]</a:t>
            </a:r>
          </a:p>
          <a:p>
            <a:r>
              <a:rPr lang="en-US" dirty="0" smtClean="0">
                <a:cs typeface="Cordia New" pitchFamily="34" charset="-34"/>
              </a:rPr>
              <a:t>&lt;/article&gt;</a:t>
            </a:r>
          </a:p>
          <a:p>
            <a:r>
              <a:rPr lang="en-US" dirty="0" smtClean="0">
                <a:cs typeface="Cordia New" pitchFamily="34" charset="-34"/>
              </a:rPr>
              <a:t>&lt;/section&gt;</a:t>
            </a:r>
          </a:p>
          <a:p>
            <a:endParaRPr lang="en-US" dirty="0" smtClean="0">
              <a:cs typeface="Cordia New" pitchFamily="34" charset="-34"/>
            </a:endParaRPr>
          </a:p>
          <a:p>
            <a:endParaRPr lang="en-US" dirty="0" smtClean="0">
              <a:cs typeface="Cordia New" pitchFamily="34" charset="-34"/>
            </a:endParaRP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eaLnBrk="1" hangingPunct="1"/>
            <a:fld id="{425C1689-BA70-4F0F-900E-66B28F60690D}" type="slidenum">
              <a:rPr lang="en-US" sz="1200" smtClean="0"/>
              <a:pPr eaLnBrk="1" hangingPunct="1"/>
              <a:t>16</a:t>
            </a:fld>
            <a:endParaRPr lang="en-US"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cs typeface="Cordia New" pitchFamily="34" charset="-34"/>
              </a:rPr>
              <a:t>&lt;section id</a:t>
            </a:r>
            <a:r>
              <a:rPr lang="en-US" b="1" dirty="0" smtClean="0">
                <a:cs typeface="Cordia New" pitchFamily="34" charset="-34"/>
              </a:rPr>
              <a:t>="sidebar"&gt;</a:t>
            </a:r>
          </a:p>
          <a:p>
            <a:r>
              <a:rPr lang="en-US" dirty="0" smtClean="0">
                <a:cs typeface="Cordia New" pitchFamily="34" charset="-34"/>
              </a:rPr>
              <a:t>&lt;h2&gt;Archive&lt;/h2&gt;</a:t>
            </a:r>
          </a:p>
          <a:p>
            <a:r>
              <a:rPr lang="en-US" dirty="0" smtClean="0">
                <a:cs typeface="Cordia New" pitchFamily="34" charset="-34"/>
              </a:rPr>
              <a:t>&lt;</a:t>
            </a:r>
            <a:r>
              <a:rPr lang="en-US" dirty="0" err="1" smtClean="0">
                <a:cs typeface="Cordia New" pitchFamily="34" charset="-34"/>
              </a:rPr>
              <a:t>nav</a:t>
            </a:r>
            <a:r>
              <a:rPr lang="en-US" dirty="0" smtClean="0">
                <a:cs typeface="Cordia New" pitchFamily="34" charset="-34"/>
              </a:rPr>
              <a:t> id</a:t>
            </a:r>
            <a:r>
              <a:rPr lang="en-US" b="1" dirty="0" smtClean="0">
                <a:cs typeface="Cordia New" pitchFamily="34" charset="-34"/>
              </a:rPr>
              <a:t>="archive"&gt;</a:t>
            </a:r>
          </a:p>
          <a:p>
            <a:r>
              <a:rPr lang="en-US" dirty="0" smtClean="0">
                <a:cs typeface="Cordia New" pitchFamily="34" charset="-34"/>
              </a:rPr>
              <a:t>&lt;</a:t>
            </a:r>
            <a:r>
              <a:rPr lang="en-US" dirty="0" err="1" smtClean="0">
                <a:cs typeface="Cordia New" pitchFamily="34" charset="-34"/>
              </a:rPr>
              <a:t>ul</a:t>
            </a:r>
            <a:r>
              <a:rPr lang="en-US" dirty="0" smtClean="0">
                <a:cs typeface="Cordia New" pitchFamily="34" charset="-34"/>
              </a:rPr>
              <a:t>&gt;</a:t>
            </a:r>
          </a:p>
          <a:p>
            <a:r>
              <a:rPr lang="en-US" dirty="0" smtClean="0">
                <a:cs typeface="Cordia New" pitchFamily="34" charset="-34"/>
              </a:rPr>
              <a:t>&lt;li&gt;January 2011&lt;/li&gt;</a:t>
            </a:r>
          </a:p>
          <a:p>
            <a:r>
              <a:rPr lang="en-US" dirty="0" smtClean="0">
                <a:cs typeface="Cordia New" pitchFamily="34" charset="-34"/>
              </a:rPr>
              <a:t>&lt;li&gt;February 2011&lt;/li&gt;</a:t>
            </a:r>
          </a:p>
          <a:p>
            <a:r>
              <a:rPr lang="en-US" dirty="0" smtClean="0">
                <a:cs typeface="Cordia New" pitchFamily="34" charset="-34"/>
              </a:rPr>
              <a:t>&lt;li&gt;March 2011&lt;/li&gt;</a:t>
            </a:r>
          </a:p>
          <a:p>
            <a:r>
              <a:rPr lang="en-US" dirty="0" smtClean="0">
                <a:cs typeface="Cordia New" pitchFamily="34" charset="-34"/>
              </a:rPr>
              <a:t>&lt;/</a:t>
            </a:r>
            <a:r>
              <a:rPr lang="en-US" dirty="0" err="1" smtClean="0">
                <a:cs typeface="Cordia New" pitchFamily="34" charset="-34"/>
              </a:rPr>
              <a:t>ul</a:t>
            </a:r>
            <a:r>
              <a:rPr lang="en-US" dirty="0" smtClean="0">
                <a:cs typeface="Cordia New" pitchFamily="34" charset="-34"/>
              </a:rPr>
              <a:t>&gt;</a:t>
            </a:r>
          </a:p>
          <a:p>
            <a:r>
              <a:rPr lang="en-US" dirty="0" smtClean="0">
                <a:cs typeface="Cordia New" pitchFamily="34" charset="-34"/>
              </a:rPr>
              <a:t>&lt;/</a:t>
            </a:r>
            <a:r>
              <a:rPr lang="en-US" dirty="0" err="1" smtClean="0">
                <a:cs typeface="Cordia New" pitchFamily="34" charset="-34"/>
              </a:rPr>
              <a:t>nav</a:t>
            </a:r>
            <a:r>
              <a:rPr lang="en-US" dirty="0" smtClean="0">
                <a:cs typeface="Cordia New" pitchFamily="34" charset="-34"/>
              </a:rPr>
              <a:t>&gt;</a:t>
            </a:r>
          </a:p>
          <a:p>
            <a:r>
              <a:rPr lang="en-US" dirty="0" smtClean="0">
                <a:cs typeface="Cordia New" pitchFamily="34" charset="-34"/>
              </a:rPr>
              <a:t>&lt;/section&gt;</a:t>
            </a: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eaLnBrk="1" hangingPunct="1"/>
            <a:fld id="{8347EE5D-6F0F-44B8-8EAE-FA3C08C8BE9D}" type="slidenum">
              <a:rPr lang="en-US" sz="1200" smtClean="0"/>
              <a:pPr eaLnBrk="1" hangingPunct="1"/>
              <a:t>18</a:t>
            </a:fld>
            <a:endParaRPr lang="en-US"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err="1" smtClean="0">
                <a:cs typeface="Cordia New" pitchFamily="34" charset="-34"/>
              </a:rPr>
              <a:t>section#sidebar</a:t>
            </a:r>
            <a:endParaRPr lang="en-US" dirty="0" smtClean="0">
              <a:cs typeface="Cordia New" pitchFamily="34" charset="-34"/>
            </a:endParaRPr>
          </a:p>
          <a:p>
            <a:r>
              <a:rPr lang="en-US" b="1" dirty="0" smtClean="0">
                <a:cs typeface="Cordia New" pitchFamily="34" charset="-34"/>
              </a:rPr>
              <a:t>{</a:t>
            </a:r>
          </a:p>
          <a:p>
            <a:r>
              <a:rPr lang="en-US" dirty="0" smtClean="0">
                <a:cs typeface="Cordia New" pitchFamily="34" charset="-34"/>
              </a:rPr>
              <a:t>	border</a:t>
            </a:r>
            <a:r>
              <a:rPr lang="en-US" b="1" dirty="0" smtClean="0">
                <a:cs typeface="Cordia New" pitchFamily="34" charset="-34"/>
              </a:rPr>
              <a:t>: 3px dotted gray;</a:t>
            </a:r>
          </a:p>
          <a:p>
            <a:r>
              <a:rPr lang="en-US" dirty="0" smtClean="0">
                <a:cs typeface="Cordia New" pitchFamily="34" charset="-34"/>
              </a:rPr>
              <a:t>	float</a:t>
            </a:r>
            <a:r>
              <a:rPr lang="en-US" b="1" dirty="0" smtClean="0">
                <a:cs typeface="Cordia New" pitchFamily="34" charset="-34"/>
              </a:rPr>
              <a:t>: right;</a:t>
            </a:r>
          </a:p>
          <a:p>
            <a:r>
              <a:rPr lang="en-US" dirty="0" smtClean="0">
                <a:cs typeface="Cordia New" pitchFamily="34" charset="-34"/>
              </a:rPr>
              <a:t>	width</a:t>
            </a:r>
            <a:r>
              <a:rPr lang="en-US" b="1" dirty="0" smtClean="0">
                <a:cs typeface="Cordia New" pitchFamily="34" charset="-34"/>
              </a:rPr>
              <a:t>: 20%;</a:t>
            </a:r>
          </a:p>
          <a:p>
            <a:r>
              <a:rPr lang="en-US" b="1" dirty="0" smtClean="0">
                <a:cs typeface="Cordia New" pitchFamily="34" charset="-34"/>
              </a:rPr>
              <a:t>}</a:t>
            </a:r>
          </a:p>
          <a:p>
            <a:endParaRPr lang="en-US" dirty="0" smtClean="0">
              <a:cs typeface="Cordia New" pitchFamily="34" charset="-34"/>
            </a:endParaRPr>
          </a:p>
          <a:p>
            <a:r>
              <a:rPr lang="en-US" dirty="0" err="1" smtClean="0">
                <a:cs typeface="Cordia New" pitchFamily="34" charset="-34"/>
              </a:rPr>
              <a:t>section#articles</a:t>
            </a:r>
            <a:endParaRPr lang="en-US" dirty="0" smtClean="0">
              <a:cs typeface="Cordia New" pitchFamily="34" charset="-34"/>
            </a:endParaRPr>
          </a:p>
          <a:p>
            <a:r>
              <a:rPr lang="en-US" b="1" dirty="0" smtClean="0">
                <a:cs typeface="Cordia New" pitchFamily="34" charset="-34"/>
              </a:rPr>
              <a:t>{</a:t>
            </a:r>
          </a:p>
          <a:p>
            <a:r>
              <a:rPr lang="en-US" dirty="0" smtClean="0">
                <a:cs typeface="Cordia New" pitchFamily="34" charset="-34"/>
              </a:rPr>
              <a:t>	border</a:t>
            </a:r>
            <a:r>
              <a:rPr lang="en-US" b="1" dirty="0" smtClean="0">
                <a:cs typeface="Cordia New" pitchFamily="34" charset="-34"/>
              </a:rPr>
              <a:t>: 3px dashed black;</a:t>
            </a:r>
          </a:p>
          <a:p>
            <a:r>
              <a:rPr lang="en-US" dirty="0" smtClean="0">
                <a:cs typeface="Cordia New" pitchFamily="34" charset="-34"/>
              </a:rPr>
              <a:t>	margin</a:t>
            </a:r>
            <a:r>
              <a:rPr lang="en-US" b="1" dirty="0" smtClean="0">
                <a:cs typeface="Cordia New" pitchFamily="34" charset="-34"/>
              </a:rPr>
              <a:t>: 10px;</a:t>
            </a:r>
          </a:p>
          <a:p>
            <a:r>
              <a:rPr lang="en-US" b="1" dirty="0" smtClean="0">
                <a:cs typeface="Cordia New" pitchFamily="34" charset="-34"/>
              </a:rPr>
              <a:t>}</a:t>
            </a:r>
          </a:p>
          <a:p>
            <a:endParaRPr lang="en-US" dirty="0" smtClean="0">
              <a:cs typeface="Cordia New" pitchFamily="34" charset="-34"/>
            </a:endParaRPr>
          </a:p>
          <a:p>
            <a:r>
              <a:rPr lang="en-US" dirty="0" err="1" smtClean="0">
                <a:cs typeface="Cordia New" pitchFamily="34" charset="-34"/>
              </a:rPr>
              <a:t>section#articles</a:t>
            </a:r>
            <a:r>
              <a:rPr lang="en-US" dirty="0" smtClean="0">
                <a:cs typeface="Cordia New" pitchFamily="34" charset="-34"/>
              </a:rPr>
              <a:t> article</a:t>
            </a:r>
          </a:p>
          <a:p>
            <a:r>
              <a:rPr lang="en-US" b="1" dirty="0" smtClean="0">
                <a:cs typeface="Cordia New" pitchFamily="34" charset="-34"/>
              </a:rPr>
              <a:t>{</a:t>
            </a:r>
          </a:p>
          <a:p>
            <a:r>
              <a:rPr lang="en-US" dirty="0" smtClean="0">
                <a:cs typeface="Cordia New" pitchFamily="34" charset="-34"/>
              </a:rPr>
              <a:t>border</a:t>
            </a:r>
            <a:r>
              <a:rPr lang="en-US" b="1" dirty="0" smtClean="0">
                <a:cs typeface="Cordia New" pitchFamily="34" charset="-34"/>
              </a:rPr>
              <a:t>: 2px solid gray;</a:t>
            </a:r>
          </a:p>
          <a:p>
            <a:r>
              <a:rPr lang="en-US" dirty="0" smtClean="0">
                <a:cs typeface="Cordia New" pitchFamily="34" charset="-34"/>
              </a:rPr>
              <a:t>margin</a:t>
            </a:r>
            <a:r>
              <a:rPr lang="en-US" b="1" dirty="0" smtClean="0">
                <a:cs typeface="Cordia New" pitchFamily="34" charset="-34"/>
              </a:rPr>
              <a:t>: 10px;</a:t>
            </a:r>
          </a:p>
          <a:p>
            <a:r>
              <a:rPr lang="en-US" b="1" dirty="0" smtClean="0">
                <a:cs typeface="Cordia New" pitchFamily="34" charset="-34"/>
              </a:rPr>
              <a:t>}</a:t>
            </a:r>
            <a:endParaRPr lang="en-US" dirty="0" smtClean="0">
              <a:cs typeface="Cordia New" pitchFamily="34" charset="-34"/>
            </a:endParaRP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eaLnBrk="1" hangingPunct="1"/>
            <a:fld id="{CDBE7A72-6C61-43A4-A853-8911EE1EEC85}" type="slidenum">
              <a:rPr lang="en-US" sz="1200" smtClean="0"/>
              <a:pPr eaLnBrk="1" hangingPunct="1"/>
              <a:t>20</a:t>
            </a:fld>
            <a:endParaRPr lang="en-US"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cs typeface="Cordia New" pitchFamily="34" charset="-34"/>
              </a:rPr>
              <a:t>&lt;p&gt;</a:t>
            </a:r>
          </a:p>
          <a:p>
            <a:r>
              <a:rPr lang="en-US" dirty="0" smtClean="0">
                <a:cs typeface="Cordia New" pitchFamily="34" charset="-34"/>
              </a:rPr>
              <a:t>Following its immediate predecessors HTML 4.01 and XHTML 1.1, HTML5 is a response to the observation that the HTML and XHTML in common use on the World Wide Web are a mixture of features introduced by various specifications, along with those introduced by software products such as web browsers, those established by common practice, and the many syntax errors in existing web documents. It is also an attempt to define a single markup language that can be written in either HTML or XHTML syntax. It includes detailed processing models to encourage more interoperable implementations; it extends, improves and </a:t>
            </a:r>
            <a:r>
              <a:rPr lang="en-US" dirty="0" err="1" smtClean="0">
                <a:cs typeface="Cordia New" pitchFamily="34" charset="-34"/>
              </a:rPr>
              <a:t>rationalises</a:t>
            </a:r>
            <a:r>
              <a:rPr lang="en-US" dirty="0" smtClean="0">
                <a:cs typeface="Cordia New" pitchFamily="34" charset="-34"/>
              </a:rPr>
              <a:t> the markup available for documents, and introduces markup and application programming interfaces (APIs) for complex web applications. For the same reasons, HTML5 is also a potential candidate for cross-platform mobile applications. Many features of HTML5 have been built with the consideration of being able to run on low-powered devices such as smartphones and tablets. In December 2011 research firm Strategy Analytics forecast sales of HTML5 compatible phones will top 1 billion in 2013.</a:t>
            </a:r>
          </a:p>
          <a:p>
            <a:r>
              <a:rPr lang="en-US" dirty="0" smtClean="0">
                <a:cs typeface="Cordia New" pitchFamily="34" charset="-34"/>
              </a:rPr>
              <a:t>&lt;/p&gt;</a:t>
            </a:r>
          </a:p>
          <a:p>
            <a:r>
              <a:rPr lang="en-US" dirty="0" smtClean="0">
                <a:cs typeface="Cordia New" pitchFamily="34" charset="-34"/>
              </a:rPr>
              <a:t>&lt;p&gt;</a:t>
            </a:r>
          </a:p>
          <a:p>
            <a:r>
              <a:rPr lang="en-US" dirty="0" smtClean="0">
                <a:cs typeface="Cordia New" pitchFamily="34" charset="-34"/>
              </a:rPr>
              <a:t>In particular, HTML5 adds many new syntactical features. These include the &amp;</a:t>
            </a:r>
            <a:r>
              <a:rPr lang="en-US" dirty="0" err="1" smtClean="0">
                <a:cs typeface="Cordia New" pitchFamily="34" charset="-34"/>
              </a:rPr>
              <a:t>lt;video&amp;gt</a:t>
            </a:r>
            <a:r>
              <a:rPr lang="en-US" dirty="0" smtClean="0">
                <a:cs typeface="Cordia New" pitchFamily="34" charset="-34"/>
              </a:rPr>
              <a:t>;, &amp;</a:t>
            </a:r>
            <a:r>
              <a:rPr lang="en-US" dirty="0" err="1" smtClean="0">
                <a:cs typeface="Cordia New" pitchFamily="34" charset="-34"/>
              </a:rPr>
              <a:t>lt;audio&amp;gt</a:t>
            </a:r>
            <a:r>
              <a:rPr lang="en-US" dirty="0" smtClean="0">
                <a:cs typeface="Cordia New" pitchFamily="34" charset="-34"/>
              </a:rPr>
              <a:t>;, &amp;</a:t>
            </a:r>
            <a:r>
              <a:rPr lang="en-US" dirty="0" err="1" smtClean="0">
                <a:cs typeface="Cordia New" pitchFamily="34" charset="-34"/>
              </a:rPr>
              <a:t>lt;header&amp;gt</a:t>
            </a:r>
            <a:r>
              <a:rPr lang="en-US" dirty="0" smtClean="0">
                <a:cs typeface="Cordia New" pitchFamily="34" charset="-34"/>
              </a:rPr>
              <a:t>; and &amp;</a:t>
            </a:r>
            <a:r>
              <a:rPr lang="en-US" dirty="0" err="1" smtClean="0">
                <a:cs typeface="Cordia New" pitchFamily="34" charset="-34"/>
              </a:rPr>
              <a:t>lt;canvas&amp;gt</a:t>
            </a:r>
            <a:r>
              <a:rPr lang="en-US" dirty="0" smtClean="0">
                <a:cs typeface="Cordia New" pitchFamily="34" charset="-34"/>
              </a:rPr>
              <a:t>; elements, as well as the integration of SVG content that replaces the uses of generic &amp;</a:t>
            </a:r>
            <a:r>
              <a:rPr lang="en-US" dirty="0" err="1" smtClean="0">
                <a:cs typeface="Cordia New" pitchFamily="34" charset="-34"/>
              </a:rPr>
              <a:t>lt;object&amp;gt</a:t>
            </a:r>
            <a:r>
              <a:rPr lang="en-US" dirty="0" smtClean="0">
                <a:cs typeface="Cordia New" pitchFamily="34" charset="-34"/>
              </a:rPr>
              <a:t>; tags. These features are designed to make it easy to include and handle multimedia and graphical content on the web without having to resort to proprietary plugins and APIs. Other new elements, such as &amp;</a:t>
            </a:r>
            <a:r>
              <a:rPr lang="en-US" dirty="0" err="1" smtClean="0">
                <a:cs typeface="Cordia New" pitchFamily="34" charset="-34"/>
              </a:rPr>
              <a:t>lt;section&amp;gt</a:t>
            </a:r>
            <a:r>
              <a:rPr lang="en-US" dirty="0" smtClean="0">
                <a:cs typeface="Cordia New" pitchFamily="34" charset="-34"/>
              </a:rPr>
              <a:t>;, &amp;</a:t>
            </a:r>
            <a:r>
              <a:rPr lang="en-US" dirty="0" err="1" smtClean="0">
                <a:cs typeface="Cordia New" pitchFamily="34" charset="-34"/>
              </a:rPr>
              <a:t>lt;article&amp;gt</a:t>
            </a:r>
            <a:r>
              <a:rPr lang="en-US" dirty="0" smtClean="0">
                <a:cs typeface="Cordia New" pitchFamily="34" charset="-34"/>
              </a:rPr>
              <a:t>;, &amp;</a:t>
            </a:r>
            <a:r>
              <a:rPr lang="en-US" dirty="0" err="1" smtClean="0">
                <a:cs typeface="Cordia New" pitchFamily="34" charset="-34"/>
              </a:rPr>
              <a:t>lt;header&amp;gt</a:t>
            </a:r>
            <a:r>
              <a:rPr lang="en-US" dirty="0" smtClean="0">
                <a:cs typeface="Cordia New" pitchFamily="34" charset="-34"/>
              </a:rPr>
              <a:t>; and &amp;</a:t>
            </a:r>
            <a:r>
              <a:rPr lang="en-US" dirty="0" err="1" smtClean="0">
                <a:cs typeface="Cordia New" pitchFamily="34" charset="-34"/>
              </a:rPr>
              <a:t>lt;nav&amp;gt</a:t>
            </a:r>
            <a:r>
              <a:rPr lang="en-US" dirty="0" smtClean="0">
                <a:cs typeface="Cordia New" pitchFamily="34" charset="-34"/>
              </a:rPr>
              <a:t>;, are designed to enrich the semantic content of documents. New attributes have been introduced for the same purpose, while some elements and attributes have been removed. Some elements, such as &amp;</a:t>
            </a:r>
            <a:r>
              <a:rPr lang="en-US" dirty="0" err="1" smtClean="0">
                <a:cs typeface="Cordia New" pitchFamily="34" charset="-34"/>
              </a:rPr>
              <a:t>lt;a&amp;gt</a:t>
            </a:r>
            <a:r>
              <a:rPr lang="en-US" dirty="0" smtClean="0">
                <a:cs typeface="Cordia New" pitchFamily="34" charset="-34"/>
              </a:rPr>
              <a:t>;, &amp;</a:t>
            </a:r>
            <a:r>
              <a:rPr lang="en-US" dirty="0" err="1" smtClean="0">
                <a:cs typeface="Cordia New" pitchFamily="34" charset="-34"/>
              </a:rPr>
              <a:t>lt;cite&amp;gt</a:t>
            </a:r>
            <a:r>
              <a:rPr lang="en-US" dirty="0" smtClean="0">
                <a:cs typeface="Cordia New" pitchFamily="34" charset="-34"/>
              </a:rPr>
              <a:t>; and &amp;</a:t>
            </a:r>
            <a:r>
              <a:rPr lang="en-US" dirty="0" err="1" smtClean="0">
                <a:cs typeface="Cordia New" pitchFamily="34" charset="-34"/>
              </a:rPr>
              <a:t>lt;menu&amp;gt</a:t>
            </a:r>
            <a:r>
              <a:rPr lang="en-US" dirty="0" smtClean="0">
                <a:cs typeface="Cordia New" pitchFamily="34" charset="-34"/>
              </a:rPr>
              <a:t>; have been changed, redefined or standardized. The APIs and document object model (DOM) are no longer afterthoughts, but are fundamental parts of the HTML5 specification. HTML5 also defines in some detail the required processing for invalid documents so that syntax errors will be treated uniformly by all conforming browsers and other user agents.</a:t>
            </a:r>
          </a:p>
          <a:p>
            <a:r>
              <a:rPr lang="en-US" dirty="0" smtClean="0">
                <a:cs typeface="Cordia New" pitchFamily="34" charset="-34"/>
              </a:rPr>
              <a:t>&lt;/p&gt;</a:t>
            </a: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eaLnBrk="1" hangingPunct="1"/>
            <a:fld id="{B8A91A16-1F29-459C-A75F-8A4172262902}" type="slidenum">
              <a:rPr lang="en-US" sz="1200" smtClean="0"/>
              <a:pPr eaLnBrk="1" hangingPunct="1"/>
              <a:t>22</a:t>
            </a:fld>
            <a:endParaRPr lang="en-US"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cs typeface="Cordia New" pitchFamily="34" charset="-34"/>
              </a:rPr>
              <a:t>&lt;article&gt;</a:t>
            </a:r>
          </a:p>
          <a:p>
            <a:r>
              <a:rPr lang="en-US" dirty="0" smtClean="0">
                <a:cs typeface="Cordia New" pitchFamily="34" charset="-34"/>
              </a:rPr>
              <a:t>	&lt;</a:t>
            </a:r>
            <a:r>
              <a:rPr lang="en-US" dirty="0" smtClean="0">
                <a:cs typeface="Cordia New" pitchFamily="34" charset="-34"/>
              </a:rPr>
              <a:t>h3&gt;Article #2&lt;/h3&gt;</a:t>
            </a:r>
          </a:p>
          <a:p>
            <a:r>
              <a:rPr lang="en-US" dirty="0" smtClean="0">
                <a:cs typeface="Cordia New" pitchFamily="34" charset="-34"/>
              </a:rPr>
              <a:t>	&lt;</a:t>
            </a:r>
            <a:r>
              <a:rPr lang="en-US" dirty="0" smtClean="0">
                <a:cs typeface="Cordia New" pitchFamily="34" charset="-34"/>
              </a:rPr>
              <a:t>p&gt;Second article text goes here.&lt;/p&gt;</a:t>
            </a:r>
          </a:p>
          <a:p>
            <a:r>
              <a:rPr lang="en-US" dirty="0" smtClean="0">
                <a:cs typeface="Cordia New" pitchFamily="34" charset="-34"/>
              </a:rPr>
              <a:t>&lt;/article&gt;</a:t>
            </a:r>
          </a:p>
          <a:p>
            <a:r>
              <a:rPr lang="en-US" dirty="0" smtClean="0">
                <a:cs typeface="Cordia New" pitchFamily="34" charset="-34"/>
              </a:rPr>
              <a:t>&lt;article&gt;</a:t>
            </a:r>
          </a:p>
          <a:p>
            <a:r>
              <a:rPr lang="en-US" dirty="0" smtClean="0">
                <a:cs typeface="Cordia New" pitchFamily="34" charset="-34"/>
              </a:rPr>
              <a:t>	&lt;</a:t>
            </a:r>
            <a:r>
              <a:rPr lang="en-US" dirty="0" smtClean="0">
                <a:cs typeface="Cordia New" pitchFamily="34" charset="-34"/>
              </a:rPr>
              <a:t>h3&gt;Article #3&lt;/h3&gt;</a:t>
            </a:r>
          </a:p>
          <a:p>
            <a:r>
              <a:rPr lang="en-US" dirty="0" smtClean="0">
                <a:cs typeface="Cordia New" pitchFamily="34" charset="-34"/>
              </a:rPr>
              <a:t>	&lt;</a:t>
            </a:r>
            <a:r>
              <a:rPr lang="en-US" dirty="0" smtClean="0">
                <a:cs typeface="Cordia New" pitchFamily="34" charset="-34"/>
              </a:rPr>
              <a:t>p&gt;Third article text goes here.&lt;/p&gt;</a:t>
            </a:r>
          </a:p>
          <a:p>
            <a:r>
              <a:rPr lang="en-US" dirty="0" smtClean="0">
                <a:cs typeface="Cordia New" pitchFamily="34" charset="-34"/>
              </a:rPr>
              <a:t>&lt;/article&gt;</a:t>
            </a: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eaLnBrk="1" hangingPunct="1"/>
            <a:fld id="{A57C4BB6-74A7-43EC-BB60-9F0026C02C39}" type="slidenum">
              <a:rPr lang="en-US" sz="1200" smtClean="0"/>
              <a:pPr eaLnBrk="1" hangingPunct="1"/>
              <a:t>24</a:t>
            </a:fld>
            <a:endParaRPr 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7F4D3947-E0C9-454E-95C3-1ECD80213ADA}" type="datetimeFigureOut">
              <a:rPr lang="th-TH"/>
              <a:pPr>
                <a:defRPr/>
              </a:pPr>
              <a:t>11/07/55</a:t>
            </a:fld>
            <a:endParaRPr lang="th-TH"/>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th-TH"/>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A11FE18B-4E27-4CEC-AE92-5405EB24B5DB}" type="slidenum">
              <a:rPr lang="th-TH"/>
              <a:pPr>
                <a:defRPr/>
              </a:pPr>
              <a:t>‹#›</a:t>
            </a:fld>
            <a:endParaRPr lang="th-TH"/>
          </a:p>
        </p:txBody>
      </p:sp>
    </p:spTree>
    <p:extLst>
      <p:ext uri="{BB962C8B-B14F-4D97-AF65-F5344CB8AC3E}">
        <p14:creationId xmlns:p14="http://schemas.microsoft.com/office/powerpoint/2010/main" val="214949996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1B6B1BEC-6181-4BF4-A414-40D0A03FFD38}" type="datetimeFigureOut">
              <a:rPr lang="th-TH"/>
              <a:pPr>
                <a:defRPr/>
              </a:pPr>
              <a:t>11/07/55</a:t>
            </a:fld>
            <a:endParaRPr lang="th-TH"/>
          </a:p>
        </p:txBody>
      </p:sp>
      <p:sp>
        <p:nvSpPr>
          <p:cNvPr id="5" name="Footer Placeholder 2"/>
          <p:cNvSpPr>
            <a:spLocks noGrp="1"/>
          </p:cNvSpPr>
          <p:nvPr>
            <p:ph type="ftr" sz="quarter" idx="11"/>
          </p:nvPr>
        </p:nvSpPr>
        <p:spPr/>
        <p:txBody>
          <a:bodyPr/>
          <a:lstStyle>
            <a:lvl1pPr>
              <a:defRPr/>
            </a:lvl1pPr>
          </a:lstStyle>
          <a:p>
            <a:pPr>
              <a:defRPr/>
            </a:pPr>
            <a:endParaRPr lang="th-TH"/>
          </a:p>
        </p:txBody>
      </p:sp>
      <p:sp>
        <p:nvSpPr>
          <p:cNvPr id="6" name="Slide Number Placeholder 22"/>
          <p:cNvSpPr>
            <a:spLocks noGrp="1"/>
          </p:cNvSpPr>
          <p:nvPr>
            <p:ph type="sldNum" sz="quarter" idx="12"/>
          </p:nvPr>
        </p:nvSpPr>
        <p:spPr/>
        <p:txBody>
          <a:bodyPr/>
          <a:lstStyle>
            <a:lvl1pPr>
              <a:defRPr/>
            </a:lvl1pPr>
          </a:lstStyle>
          <a:p>
            <a:pPr>
              <a:defRPr/>
            </a:pPr>
            <a:fld id="{B2956F40-D353-4794-BD9C-74588D4CF487}" type="slidenum">
              <a:rPr lang="th-TH"/>
              <a:pPr>
                <a:defRPr/>
              </a:pPr>
              <a:t>‹#›</a:t>
            </a:fld>
            <a:endParaRPr lang="th-TH"/>
          </a:p>
        </p:txBody>
      </p:sp>
    </p:spTree>
    <p:extLst>
      <p:ext uri="{BB962C8B-B14F-4D97-AF65-F5344CB8AC3E}">
        <p14:creationId xmlns:p14="http://schemas.microsoft.com/office/powerpoint/2010/main" val="1487767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347D73F5-7772-4720-920B-6DCEC05429E1}" type="datetimeFigureOut">
              <a:rPr lang="th-TH"/>
              <a:pPr>
                <a:defRPr/>
              </a:pPr>
              <a:t>11/07/55</a:t>
            </a:fld>
            <a:endParaRPr lang="th-TH"/>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th-TH"/>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4895623B-4EB4-4CBE-A080-1D24AFF655CA}" type="slidenum">
              <a:rPr lang="th-TH"/>
              <a:pPr>
                <a:defRPr/>
              </a:pPr>
              <a:t>‹#›</a:t>
            </a:fld>
            <a:endParaRPr lang="th-TH"/>
          </a:p>
        </p:txBody>
      </p:sp>
    </p:spTree>
    <p:extLst>
      <p:ext uri="{BB962C8B-B14F-4D97-AF65-F5344CB8AC3E}">
        <p14:creationId xmlns:p14="http://schemas.microsoft.com/office/powerpoint/2010/main" val="266216566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3"/>
          <p:cNvSpPr>
            <a:spLocks noGrp="1"/>
          </p:cNvSpPr>
          <p:nvPr>
            <p:ph type="dt" sz="half" idx="10"/>
          </p:nvPr>
        </p:nvSpPr>
        <p:spPr/>
        <p:txBody>
          <a:bodyPr/>
          <a:lstStyle>
            <a:lvl1pPr>
              <a:defRPr/>
            </a:lvl1pPr>
          </a:lstStyle>
          <a:p>
            <a:pPr>
              <a:defRPr/>
            </a:pPr>
            <a:fld id="{36D8D4EA-2122-4B73-BDDF-C44BE1D8EF13}" type="datetimeFigureOut">
              <a:rPr lang="th-TH"/>
              <a:pPr>
                <a:defRPr/>
              </a:pPr>
              <a:t>11/07/55</a:t>
            </a:fld>
            <a:endParaRPr lang="th-TH"/>
          </a:p>
        </p:txBody>
      </p:sp>
      <p:sp>
        <p:nvSpPr>
          <p:cNvPr id="5" name="Footer Placeholder 2"/>
          <p:cNvSpPr>
            <a:spLocks noGrp="1"/>
          </p:cNvSpPr>
          <p:nvPr>
            <p:ph type="ftr" sz="quarter" idx="11"/>
          </p:nvPr>
        </p:nvSpPr>
        <p:spPr/>
        <p:txBody>
          <a:bodyPr/>
          <a:lstStyle>
            <a:lvl1pPr>
              <a:defRPr/>
            </a:lvl1pPr>
          </a:lstStyle>
          <a:p>
            <a:pPr>
              <a:defRPr/>
            </a:pPr>
            <a:endParaRPr lang="th-TH"/>
          </a:p>
        </p:txBody>
      </p:sp>
      <p:sp>
        <p:nvSpPr>
          <p:cNvPr id="6" name="Slide Number Placeholder 22"/>
          <p:cNvSpPr>
            <a:spLocks noGrp="1"/>
          </p:cNvSpPr>
          <p:nvPr>
            <p:ph type="sldNum" sz="quarter" idx="12"/>
          </p:nvPr>
        </p:nvSpPr>
        <p:spPr/>
        <p:txBody>
          <a:bodyPr/>
          <a:lstStyle>
            <a:lvl1pPr>
              <a:defRPr/>
            </a:lvl1pPr>
          </a:lstStyle>
          <a:p>
            <a:pPr>
              <a:defRPr/>
            </a:pPr>
            <a:fld id="{702E1AFE-B2C3-4F13-B130-992A09F906A2}" type="slidenum">
              <a:rPr lang="th-TH"/>
              <a:pPr>
                <a:defRPr/>
              </a:pPr>
              <a:t>‹#›</a:t>
            </a:fld>
            <a:endParaRPr lang="th-TH"/>
          </a:p>
        </p:txBody>
      </p:sp>
    </p:spTree>
    <p:extLst>
      <p:ext uri="{BB962C8B-B14F-4D97-AF65-F5344CB8AC3E}">
        <p14:creationId xmlns:p14="http://schemas.microsoft.com/office/powerpoint/2010/main" val="1849263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fld id="{4C53E526-52DE-453E-A378-CE7F0D0D4E40}" type="datetimeFigureOut">
              <a:rPr lang="th-TH"/>
              <a:pPr>
                <a:defRPr/>
              </a:pPr>
              <a:t>11/07/55</a:t>
            </a:fld>
            <a:endParaRPr lang="th-TH"/>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4B38A253-5EB2-4556-859F-5861EB6C05CD}" type="slidenum">
              <a:rPr lang="th-TH"/>
              <a:pPr>
                <a:defRPr/>
              </a:pPr>
              <a:t>‹#›</a:t>
            </a:fld>
            <a:endParaRPr lang="th-TH"/>
          </a:p>
        </p:txBody>
      </p:sp>
      <p:sp>
        <p:nvSpPr>
          <p:cNvPr id="9" name="Footer Placeholder 13"/>
          <p:cNvSpPr>
            <a:spLocks noGrp="1"/>
          </p:cNvSpPr>
          <p:nvPr>
            <p:ph type="ftr" sz="quarter" idx="12"/>
          </p:nvPr>
        </p:nvSpPr>
        <p:spPr/>
        <p:txBody>
          <a:bodyPr/>
          <a:lstStyle>
            <a:lvl1pPr>
              <a:defRPr/>
            </a:lvl1pPr>
          </a:lstStyle>
          <a:p>
            <a:pPr>
              <a:defRPr/>
            </a:pPr>
            <a:endParaRPr lang="th-TH"/>
          </a:p>
        </p:txBody>
      </p:sp>
    </p:spTree>
    <p:extLst>
      <p:ext uri="{BB962C8B-B14F-4D97-AF65-F5344CB8AC3E}">
        <p14:creationId xmlns:p14="http://schemas.microsoft.com/office/powerpoint/2010/main" val="111432692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fld id="{A876D53A-1A37-4F2D-A8CA-20B39595AEDB}" type="datetimeFigureOut">
              <a:rPr lang="th-TH"/>
              <a:pPr>
                <a:defRPr/>
              </a:pPr>
              <a:t>11/07/55</a:t>
            </a:fld>
            <a:endParaRPr lang="th-TH"/>
          </a:p>
        </p:txBody>
      </p:sp>
      <p:sp>
        <p:nvSpPr>
          <p:cNvPr id="6" name="Slide Number Placeholder 9"/>
          <p:cNvSpPr>
            <a:spLocks noGrp="1"/>
          </p:cNvSpPr>
          <p:nvPr>
            <p:ph type="sldNum" sz="quarter" idx="11"/>
          </p:nvPr>
        </p:nvSpPr>
        <p:spPr/>
        <p:txBody>
          <a:bodyPr rtlCol="0"/>
          <a:lstStyle>
            <a:lvl1pPr>
              <a:defRPr/>
            </a:lvl1pPr>
          </a:lstStyle>
          <a:p>
            <a:pPr>
              <a:defRPr/>
            </a:pPr>
            <a:fld id="{C80D0EB0-ED19-4C6A-B441-B2B298E3F30F}" type="slidenum">
              <a:rPr lang="th-TH"/>
              <a:pPr>
                <a:defRPr/>
              </a:pPr>
              <a:t>‹#›</a:t>
            </a:fld>
            <a:endParaRPr lang="th-TH"/>
          </a:p>
        </p:txBody>
      </p:sp>
      <p:sp>
        <p:nvSpPr>
          <p:cNvPr id="7" name="Footer Placeholder 11"/>
          <p:cNvSpPr>
            <a:spLocks noGrp="1"/>
          </p:cNvSpPr>
          <p:nvPr>
            <p:ph type="ftr" sz="quarter" idx="12"/>
          </p:nvPr>
        </p:nvSpPr>
        <p:spPr/>
        <p:txBody>
          <a:bodyPr rtlCol="0"/>
          <a:lstStyle>
            <a:lvl1pPr>
              <a:defRPr/>
            </a:lvl1pPr>
          </a:lstStyle>
          <a:p>
            <a:pPr>
              <a:defRPr/>
            </a:pPr>
            <a:endParaRPr lang="th-TH"/>
          </a:p>
        </p:txBody>
      </p:sp>
    </p:spTree>
    <p:extLst>
      <p:ext uri="{BB962C8B-B14F-4D97-AF65-F5344CB8AC3E}">
        <p14:creationId xmlns:p14="http://schemas.microsoft.com/office/powerpoint/2010/main" val="314417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C65417EF-AB83-477C-83CD-6BE69CBE9B16}" type="datetimeFigureOut">
              <a:rPr lang="th-TH"/>
              <a:pPr>
                <a:defRPr/>
              </a:pPr>
              <a:t>11/07/55</a:t>
            </a:fld>
            <a:endParaRPr lang="th-TH"/>
          </a:p>
        </p:txBody>
      </p:sp>
      <p:sp>
        <p:nvSpPr>
          <p:cNvPr id="8" name="Slide Number Placeholder 11"/>
          <p:cNvSpPr>
            <a:spLocks noGrp="1"/>
          </p:cNvSpPr>
          <p:nvPr>
            <p:ph type="sldNum" sz="quarter" idx="11"/>
          </p:nvPr>
        </p:nvSpPr>
        <p:spPr/>
        <p:txBody>
          <a:bodyPr rtlCol="0"/>
          <a:lstStyle>
            <a:lvl1pPr>
              <a:defRPr/>
            </a:lvl1pPr>
          </a:lstStyle>
          <a:p>
            <a:pPr>
              <a:defRPr/>
            </a:pPr>
            <a:fld id="{C96E701D-8243-4AB8-9FD4-D5227FC43DAE}" type="slidenum">
              <a:rPr lang="th-TH"/>
              <a:pPr>
                <a:defRPr/>
              </a:pPr>
              <a:t>‹#›</a:t>
            </a:fld>
            <a:endParaRPr lang="th-TH"/>
          </a:p>
        </p:txBody>
      </p:sp>
      <p:sp>
        <p:nvSpPr>
          <p:cNvPr id="9" name="Footer Placeholder 13"/>
          <p:cNvSpPr>
            <a:spLocks noGrp="1"/>
          </p:cNvSpPr>
          <p:nvPr>
            <p:ph type="ftr" sz="quarter" idx="12"/>
          </p:nvPr>
        </p:nvSpPr>
        <p:spPr/>
        <p:txBody>
          <a:bodyPr rtlCol="0"/>
          <a:lstStyle>
            <a:lvl1pPr>
              <a:defRPr/>
            </a:lvl1pPr>
          </a:lstStyle>
          <a:p>
            <a:pPr>
              <a:defRPr/>
            </a:pPr>
            <a:endParaRPr lang="th-TH"/>
          </a:p>
        </p:txBody>
      </p:sp>
    </p:spTree>
    <p:extLst>
      <p:ext uri="{BB962C8B-B14F-4D97-AF65-F5344CB8AC3E}">
        <p14:creationId xmlns:p14="http://schemas.microsoft.com/office/powerpoint/2010/main" val="2908631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FE9F132F-34C4-429A-9F0B-260374E58B6C}" type="datetimeFigureOut">
              <a:rPr lang="th-TH"/>
              <a:pPr>
                <a:defRPr/>
              </a:pPr>
              <a:t>11/07/55</a:t>
            </a:fld>
            <a:endParaRPr lang="th-TH"/>
          </a:p>
        </p:txBody>
      </p:sp>
      <p:sp>
        <p:nvSpPr>
          <p:cNvPr id="4" name="Footer Placeholder 2"/>
          <p:cNvSpPr>
            <a:spLocks noGrp="1"/>
          </p:cNvSpPr>
          <p:nvPr>
            <p:ph type="ftr" sz="quarter" idx="11"/>
          </p:nvPr>
        </p:nvSpPr>
        <p:spPr/>
        <p:txBody>
          <a:bodyPr/>
          <a:lstStyle>
            <a:lvl1pPr>
              <a:defRPr/>
            </a:lvl1pPr>
          </a:lstStyle>
          <a:p>
            <a:pPr>
              <a:defRPr/>
            </a:pPr>
            <a:endParaRPr lang="th-TH"/>
          </a:p>
        </p:txBody>
      </p:sp>
      <p:sp>
        <p:nvSpPr>
          <p:cNvPr id="5" name="Slide Number Placeholder 22"/>
          <p:cNvSpPr>
            <a:spLocks noGrp="1"/>
          </p:cNvSpPr>
          <p:nvPr>
            <p:ph type="sldNum" sz="quarter" idx="12"/>
          </p:nvPr>
        </p:nvSpPr>
        <p:spPr/>
        <p:txBody>
          <a:bodyPr/>
          <a:lstStyle>
            <a:lvl1pPr>
              <a:defRPr/>
            </a:lvl1pPr>
          </a:lstStyle>
          <a:p>
            <a:pPr>
              <a:defRPr/>
            </a:pPr>
            <a:fld id="{F52B271E-7C73-42F1-82F6-38210E7CC81B}" type="slidenum">
              <a:rPr lang="th-TH"/>
              <a:pPr>
                <a:defRPr/>
              </a:pPr>
              <a:t>‹#›</a:t>
            </a:fld>
            <a:endParaRPr lang="th-TH"/>
          </a:p>
        </p:txBody>
      </p:sp>
    </p:spTree>
    <p:extLst>
      <p:ext uri="{BB962C8B-B14F-4D97-AF65-F5344CB8AC3E}">
        <p14:creationId xmlns:p14="http://schemas.microsoft.com/office/powerpoint/2010/main" val="1573651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7691F079-F866-49EA-9D8F-E7E5D850CCE2}" type="datetimeFigureOut">
              <a:rPr lang="th-TH"/>
              <a:pPr>
                <a:defRPr/>
              </a:pPr>
              <a:t>11/07/55</a:t>
            </a:fld>
            <a:endParaRPr lang="th-TH"/>
          </a:p>
        </p:txBody>
      </p:sp>
      <p:sp>
        <p:nvSpPr>
          <p:cNvPr id="3" name="Footer Placeholder 2"/>
          <p:cNvSpPr>
            <a:spLocks noGrp="1"/>
          </p:cNvSpPr>
          <p:nvPr>
            <p:ph type="ftr" sz="quarter" idx="11"/>
          </p:nvPr>
        </p:nvSpPr>
        <p:spPr/>
        <p:txBody>
          <a:bodyPr/>
          <a:lstStyle>
            <a:lvl1pPr>
              <a:defRPr/>
            </a:lvl1pPr>
          </a:lstStyle>
          <a:p>
            <a:pPr>
              <a:defRPr/>
            </a:pPr>
            <a:endParaRPr lang="th-TH"/>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CC674C54-CBC9-4446-9710-9F7E145AF294}" type="slidenum">
              <a:rPr lang="th-TH"/>
              <a:pPr>
                <a:defRPr/>
              </a:pPr>
              <a:t>‹#›</a:t>
            </a:fld>
            <a:endParaRPr lang="th-TH"/>
          </a:p>
        </p:txBody>
      </p:sp>
    </p:spTree>
    <p:extLst>
      <p:ext uri="{BB962C8B-B14F-4D97-AF65-F5344CB8AC3E}">
        <p14:creationId xmlns:p14="http://schemas.microsoft.com/office/powerpoint/2010/main" val="2255466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6C8668F6-8418-4DAF-9574-90D9EF299716}" type="datetimeFigureOut">
              <a:rPr lang="th-TH"/>
              <a:pPr>
                <a:defRPr/>
              </a:pPr>
              <a:t>11/07/55</a:t>
            </a:fld>
            <a:endParaRPr lang="th-TH"/>
          </a:p>
        </p:txBody>
      </p:sp>
      <p:sp>
        <p:nvSpPr>
          <p:cNvPr id="6" name="Footer Placeholder 2"/>
          <p:cNvSpPr>
            <a:spLocks noGrp="1"/>
          </p:cNvSpPr>
          <p:nvPr>
            <p:ph type="ftr" sz="quarter" idx="11"/>
          </p:nvPr>
        </p:nvSpPr>
        <p:spPr/>
        <p:txBody>
          <a:bodyPr/>
          <a:lstStyle>
            <a:lvl1pPr>
              <a:defRPr/>
            </a:lvl1pPr>
          </a:lstStyle>
          <a:p>
            <a:pPr>
              <a:defRPr/>
            </a:pPr>
            <a:endParaRPr lang="th-TH"/>
          </a:p>
        </p:txBody>
      </p:sp>
      <p:sp>
        <p:nvSpPr>
          <p:cNvPr id="7" name="Slide Number Placeholder 22"/>
          <p:cNvSpPr>
            <a:spLocks noGrp="1"/>
          </p:cNvSpPr>
          <p:nvPr>
            <p:ph type="sldNum" sz="quarter" idx="12"/>
          </p:nvPr>
        </p:nvSpPr>
        <p:spPr/>
        <p:txBody>
          <a:bodyPr/>
          <a:lstStyle>
            <a:lvl1pPr>
              <a:defRPr/>
            </a:lvl1pPr>
          </a:lstStyle>
          <a:p>
            <a:pPr>
              <a:defRPr/>
            </a:pPr>
            <a:fld id="{4DE9BFD4-6989-4EE6-95D1-D2EF69CFEB1D}" type="slidenum">
              <a:rPr lang="th-TH"/>
              <a:pPr>
                <a:defRPr/>
              </a:pPr>
              <a:t>‹#›</a:t>
            </a:fld>
            <a:endParaRPr lang="th-TH"/>
          </a:p>
        </p:txBody>
      </p:sp>
    </p:spTree>
    <p:extLst>
      <p:ext uri="{BB962C8B-B14F-4D97-AF65-F5344CB8AC3E}">
        <p14:creationId xmlns:p14="http://schemas.microsoft.com/office/powerpoint/2010/main" val="1049624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B31D91EC-30ED-4228-B2E4-98B108B86CF1}" type="datetimeFigureOut">
              <a:rPr lang="th-TH"/>
              <a:pPr>
                <a:defRPr/>
              </a:pPr>
              <a:t>11/07/55</a:t>
            </a:fld>
            <a:endParaRPr lang="th-TH"/>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71206D4D-7E65-42D2-BAA1-2617828B1375}" type="slidenum">
              <a:rPr lang="th-TH"/>
              <a:pPr>
                <a:defRPr/>
              </a:pPr>
              <a:t>‹#›</a:t>
            </a:fld>
            <a:endParaRPr lang="th-TH"/>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th-TH"/>
          </a:p>
        </p:txBody>
      </p:sp>
    </p:spTree>
    <p:extLst>
      <p:ext uri="{BB962C8B-B14F-4D97-AF65-F5344CB8AC3E}">
        <p14:creationId xmlns:p14="http://schemas.microsoft.com/office/powerpoint/2010/main" val="74678092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cs typeface="+mn-cs"/>
              </a:defRPr>
            </a:lvl1pPr>
          </a:lstStyle>
          <a:p>
            <a:pPr>
              <a:defRPr/>
            </a:pPr>
            <a:fld id="{A1DDF0A6-BD42-4E89-A4EB-2B69CF8CACA3}" type="datetimeFigureOut">
              <a:rPr lang="th-TH"/>
              <a:pPr>
                <a:defRPr/>
              </a:pPr>
              <a:t>11/07/55</a:t>
            </a:fld>
            <a:endParaRPr lang="th-TH"/>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endParaRPr lang="th-TH"/>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cs typeface="+mn-cs"/>
              </a:defRPr>
            </a:lvl1pPr>
          </a:lstStyle>
          <a:p>
            <a:pPr>
              <a:defRPr/>
            </a:pPr>
            <a:fld id="{DDE71DED-5CEF-4B34-BD41-31424AEC9012}" type="slidenum">
              <a:rPr lang="th-TH"/>
              <a:pPr>
                <a:defRPr/>
              </a:pPr>
              <a:t>‹#›</a:t>
            </a:fld>
            <a:endParaRPr lang="th-TH"/>
          </a:p>
        </p:txBody>
      </p:sp>
    </p:spTree>
  </p:cSld>
  <p:clrMap bg1="lt1" tx1="dk1" bg2="lt2" tx2="dk2" accent1="accent1" accent2="accent2" accent3="accent3" accent4="accent4" accent5="accent5" accent6="accent6" hlink="hlink" folHlink="folHlink"/>
  <p:sldLayoutIdLst>
    <p:sldLayoutId id="2147483917" r:id="rId1"/>
    <p:sldLayoutId id="2147483913" r:id="rId2"/>
    <p:sldLayoutId id="2147483918" r:id="rId3"/>
    <p:sldLayoutId id="2147483919" r:id="rId4"/>
    <p:sldLayoutId id="2147483920" r:id="rId5"/>
    <p:sldLayoutId id="2147483914" r:id="rId6"/>
    <p:sldLayoutId id="2147483921" r:id="rId7"/>
    <p:sldLayoutId id="2147483915" r:id="rId8"/>
    <p:sldLayoutId id="2147483922" r:id="rId9"/>
    <p:sldLayoutId id="2147483916" r:id="rId10"/>
    <p:sldLayoutId id="2147483923" r:id="rId11"/>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cs typeface="FreesiaUPC" pitchFamily="34" charset="-34"/>
        </a:defRPr>
      </a:lvl2pPr>
      <a:lvl3pPr algn="l" rtl="0" eaLnBrk="0" fontAlgn="base" hangingPunct="0">
        <a:spcBef>
          <a:spcPct val="0"/>
        </a:spcBef>
        <a:spcAft>
          <a:spcPct val="0"/>
        </a:spcAft>
        <a:defRPr sz="4400">
          <a:solidFill>
            <a:schemeClr val="tx2"/>
          </a:solidFill>
          <a:latin typeface="Tw Cen MT" pitchFamily="34" charset="0"/>
          <a:cs typeface="FreesiaUPC" pitchFamily="34" charset="-34"/>
        </a:defRPr>
      </a:lvl3pPr>
      <a:lvl4pPr algn="l" rtl="0" eaLnBrk="0" fontAlgn="base" hangingPunct="0">
        <a:spcBef>
          <a:spcPct val="0"/>
        </a:spcBef>
        <a:spcAft>
          <a:spcPct val="0"/>
        </a:spcAft>
        <a:defRPr sz="4400">
          <a:solidFill>
            <a:schemeClr val="tx2"/>
          </a:solidFill>
          <a:latin typeface="Tw Cen MT" pitchFamily="34" charset="0"/>
          <a:cs typeface="FreesiaUPC" pitchFamily="34" charset="-34"/>
        </a:defRPr>
      </a:lvl4pPr>
      <a:lvl5pPr algn="l" rtl="0" eaLnBrk="0" fontAlgn="base" hangingPunct="0">
        <a:spcBef>
          <a:spcPct val="0"/>
        </a:spcBef>
        <a:spcAft>
          <a:spcPct val="0"/>
        </a:spcAft>
        <a:defRPr sz="4400">
          <a:solidFill>
            <a:schemeClr val="tx2"/>
          </a:solidFill>
          <a:latin typeface="Tw Cen MT" pitchFamily="34" charset="0"/>
          <a:cs typeface="FreesiaUPC" pitchFamily="34" charset="-34"/>
        </a:defRPr>
      </a:lvl5pPr>
      <a:lvl6pPr marL="457200" algn="l" rtl="0" fontAlgn="base">
        <a:spcBef>
          <a:spcPct val="0"/>
        </a:spcBef>
        <a:spcAft>
          <a:spcPct val="0"/>
        </a:spcAft>
        <a:defRPr sz="4400">
          <a:solidFill>
            <a:schemeClr val="tx2"/>
          </a:solidFill>
          <a:latin typeface="Tw Cen MT" pitchFamily="34" charset="0"/>
          <a:cs typeface="FreesiaUPC" pitchFamily="34" charset="-34"/>
        </a:defRPr>
      </a:lvl6pPr>
      <a:lvl7pPr marL="914400" algn="l" rtl="0" fontAlgn="base">
        <a:spcBef>
          <a:spcPct val="0"/>
        </a:spcBef>
        <a:spcAft>
          <a:spcPct val="0"/>
        </a:spcAft>
        <a:defRPr sz="4400">
          <a:solidFill>
            <a:schemeClr val="tx2"/>
          </a:solidFill>
          <a:latin typeface="Tw Cen MT" pitchFamily="34" charset="0"/>
          <a:cs typeface="FreesiaUPC" pitchFamily="34" charset="-34"/>
        </a:defRPr>
      </a:lvl7pPr>
      <a:lvl8pPr marL="1371600" algn="l" rtl="0" fontAlgn="base">
        <a:spcBef>
          <a:spcPct val="0"/>
        </a:spcBef>
        <a:spcAft>
          <a:spcPct val="0"/>
        </a:spcAft>
        <a:defRPr sz="4400">
          <a:solidFill>
            <a:schemeClr val="tx2"/>
          </a:solidFill>
          <a:latin typeface="Tw Cen MT" pitchFamily="34" charset="0"/>
          <a:cs typeface="FreesiaUPC" pitchFamily="34" charset="-34"/>
        </a:defRPr>
      </a:lvl8pPr>
      <a:lvl9pPr marL="1828800" algn="l" rtl="0" fontAlgn="base">
        <a:spcBef>
          <a:spcPct val="0"/>
        </a:spcBef>
        <a:spcAft>
          <a:spcPct val="0"/>
        </a:spcAft>
        <a:defRPr sz="4400">
          <a:solidFill>
            <a:schemeClr val="tx2"/>
          </a:solidFill>
          <a:latin typeface="Tw Cen MT" pitchFamily="34" charset="0"/>
          <a:cs typeface="FreesiaUPC" pitchFamily="34" charset="-34"/>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code.google.com/p/html5shim/"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r" eaLnBrk="1" fontAlgn="auto" hangingPunct="1">
              <a:spcAft>
                <a:spcPts val="0"/>
              </a:spcAft>
              <a:defRPr/>
            </a:pPr>
            <a:r>
              <a:rPr lang="en-US" dirty="0" smtClean="0"/>
              <a:t>Introduction to HTML5</a:t>
            </a:r>
            <a:endParaRPr lang="th-TH" dirty="0"/>
          </a:p>
        </p:txBody>
      </p:sp>
      <p:sp>
        <p:nvSpPr>
          <p:cNvPr id="9219" name="Subtitle 2"/>
          <p:cNvSpPr>
            <a:spLocks noGrp="1"/>
          </p:cNvSpPr>
          <p:nvPr>
            <p:ph type="subTitle" idx="1"/>
          </p:nvPr>
        </p:nvSpPr>
        <p:spPr>
          <a:xfrm>
            <a:off x="2362200" y="6049963"/>
            <a:ext cx="6705600" cy="685800"/>
          </a:xfrm>
        </p:spPr>
        <p:txBody>
          <a:bodyPr/>
          <a:lstStyle/>
          <a:p>
            <a:pPr eaLnBrk="1" hangingPunct="1"/>
            <a:r>
              <a:rPr lang="en-US" smtClean="0">
                <a:cs typeface="FreesiaUPC" pitchFamily="34" charset="-34"/>
              </a:rPr>
              <a:t>Semantic Layout in HTML5</a:t>
            </a:r>
          </a:p>
        </p:txBody>
      </p:sp>
      <p:pic>
        <p:nvPicPr>
          <p:cNvPr id="922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609600"/>
            <a:ext cx="4191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12775" y="228600"/>
            <a:ext cx="8153400" cy="990600"/>
          </a:xfrm>
        </p:spPr>
        <p:txBody>
          <a:bodyPr/>
          <a:lstStyle/>
          <a:p>
            <a:r>
              <a:rPr lang="en-US" smtClean="0">
                <a:cs typeface="FreesiaUPC" pitchFamily="34" charset="-34"/>
              </a:rPr>
              <a:t>Declare Header and Footer Layout</a:t>
            </a:r>
          </a:p>
        </p:txBody>
      </p:sp>
      <p:pic>
        <p:nvPicPr>
          <p:cNvPr id="18435"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609600" y="1752600"/>
            <a:ext cx="8031163" cy="4724400"/>
          </a:xfrm>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12775" y="228600"/>
            <a:ext cx="8153400" cy="990600"/>
          </a:xfrm>
        </p:spPr>
        <p:txBody>
          <a:bodyPr/>
          <a:lstStyle/>
          <a:p>
            <a:r>
              <a:rPr lang="en-US" smtClean="0">
                <a:cs typeface="FreesiaUPC" pitchFamily="34" charset="-34"/>
              </a:rPr>
              <a:t>Declare Header and Footer Layout</a:t>
            </a:r>
          </a:p>
        </p:txBody>
      </p:sp>
      <p:sp>
        <p:nvSpPr>
          <p:cNvPr id="19459"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Create a new style sheet call “styles.css” and save it in the css folder.</a:t>
            </a:r>
          </a:p>
          <a:p>
            <a:r>
              <a:rPr lang="en-US" smtClean="0">
                <a:cs typeface="FreesiaUPC" pitchFamily="34" charset="-34"/>
              </a:rPr>
              <a:t>Add header and footer rules.</a:t>
            </a:r>
          </a:p>
          <a:p>
            <a:endParaRPr lang="en-US" smtClean="0">
              <a:cs typeface="FreesiaUPC" pitchFamily="34" charset="-34"/>
            </a:endParaRPr>
          </a:p>
          <a:p>
            <a:endParaRPr lang="en-US" smtClean="0">
              <a:cs typeface="FreesiaUPC" pitchFamily="34" charset="-34"/>
            </a:endParaRPr>
          </a:p>
          <a:p>
            <a:r>
              <a:rPr lang="en-US" smtClean="0">
                <a:cs typeface="FreesiaUPC" pitchFamily="34" charset="-34"/>
              </a:rPr>
              <a:t>Link the CSS file to index.html by using &lt;link&gt; tag.</a:t>
            </a:r>
          </a:p>
        </p:txBody>
      </p:sp>
      <p:pic>
        <p:nvPicPr>
          <p:cNvPr id="1946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0638" y="2971800"/>
            <a:ext cx="655796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1313" y="4343400"/>
            <a:ext cx="865028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12775" y="228600"/>
            <a:ext cx="8153400" cy="990600"/>
          </a:xfrm>
        </p:spPr>
        <p:txBody>
          <a:bodyPr/>
          <a:lstStyle/>
          <a:p>
            <a:r>
              <a:rPr lang="en-US" smtClean="0">
                <a:cs typeface="FreesiaUPC" pitchFamily="34" charset="-34"/>
              </a:rPr>
              <a:t>Declare Header and Footer Layout</a:t>
            </a:r>
          </a:p>
        </p:txBody>
      </p:sp>
      <p:pic>
        <p:nvPicPr>
          <p:cNvPr id="20483"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600200" y="1828800"/>
            <a:ext cx="6042025" cy="4495800"/>
          </a:xfrm>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12775" y="228600"/>
            <a:ext cx="8153400" cy="990600"/>
          </a:xfrm>
        </p:spPr>
        <p:txBody>
          <a:bodyPr/>
          <a:lstStyle/>
          <a:p>
            <a:r>
              <a:rPr lang="en-US" smtClean="0">
                <a:cs typeface="FreesiaUPC" pitchFamily="34" charset="-34"/>
              </a:rPr>
              <a:t>Declare a Navigation Layout</a:t>
            </a:r>
          </a:p>
        </p:txBody>
      </p:sp>
      <p:sp>
        <p:nvSpPr>
          <p:cNvPr id="21507"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The navigation element represents a section of your web page that links to other pages, or other parts in the same page, with a series of links.</a:t>
            </a:r>
          </a:p>
        </p:txBody>
      </p:sp>
      <p:pic>
        <p:nvPicPr>
          <p:cNvPr id="2150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65288" y="2913063"/>
            <a:ext cx="6172200"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12775" y="228600"/>
            <a:ext cx="8153400" cy="990600"/>
          </a:xfrm>
        </p:spPr>
        <p:txBody>
          <a:bodyPr/>
          <a:lstStyle/>
          <a:p>
            <a:r>
              <a:rPr lang="en-US" smtClean="0">
                <a:cs typeface="FreesiaUPC" pitchFamily="34" charset="-34"/>
              </a:rPr>
              <a:t>Declare a Navigation Layout</a:t>
            </a:r>
          </a:p>
        </p:txBody>
      </p:sp>
      <p:sp>
        <p:nvSpPr>
          <p:cNvPr id="22531"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Add some styles to the &lt;nav&gt; and &lt;a&gt; tag.</a:t>
            </a:r>
          </a:p>
        </p:txBody>
      </p:sp>
      <p:pic>
        <p:nvPicPr>
          <p:cNvPr id="2253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209800"/>
            <a:ext cx="4191000" cy="290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12775" y="228600"/>
            <a:ext cx="8153400" cy="990600"/>
          </a:xfrm>
        </p:spPr>
        <p:txBody>
          <a:bodyPr/>
          <a:lstStyle/>
          <a:p>
            <a:r>
              <a:rPr lang="en-US" smtClean="0">
                <a:cs typeface="FreesiaUPC" pitchFamily="34" charset="-34"/>
              </a:rPr>
              <a:t>Declare a Navigation Layout</a:t>
            </a:r>
          </a:p>
        </p:txBody>
      </p:sp>
      <p:pic>
        <p:nvPicPr>
          <p:cNvPr id="23555"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447800" y="1828800"/>
            <a:ext cx="6030913" cy="4495800"/>
          </a:xfrm>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12775" y="228600"/>
            <a:ext cx="8153400" cy="990600"/>
          </a:xfrm>
        </p:spPr>
        <p:txBody>
          <a:bodyPr/>
          <a:lstStyle/>
          <a:p>
            <a:r>
              <a:rPr lang="en-US" smtClean="0">
                <a:cs typeface="FreesiaUPC" pitchFamily="34" charset="-34"/>
              </a:rPr>
              <a:t>Declare Section and Article Layout</a:t>
            </a:r>
          </a:p>
        </p:txBody>
      </p:sp>
      <p:pic>
        <p:nvPicPr>
          <p:cNvPr id="24579"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255588" y="1712913"/>
            <a:ext cx="8659812" cy="4535487"/>
          </a:xfrm>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12775" y="228600"/>
            <a:ext cx="8153400" cy="990600"/>
          </a:xfrm>
        </p:spPr>
        <p:txBody>
          <a:bodyPr/>
          <a:lstStyle/>
          <a:p>
            <a:r>
              <a:rPr lang="en-US" smtClean="0">
                <a:cs typeface="FreesiaUPC" pitchFamily="34" charset="-34"/>
              </a:rPr>
              <a:t>Declare Section and Article Layout</a:t>
            </a:r>
          </a:p>
        </p:txBody>
      </p:sp>
      <p:pic>
        <p:nvPicPr>
          <p:cNvPr id="25603"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295400" y="1662113"/>
            <a:ext cx="6562725" cy="4891087"/>
          </a:xfrm>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12775" y="228600"/>
            <a:ext cx="8153400" cy="990600"/>
          </a:xfrm>
        </p:spPr>
        <p:txBody>
          <a:bodyPr/>
          <a:lstStyle/>
          <a:p>
            <a:r>
              <a:rPr lang="en-US" smtClean="0">
                <a:cs typeface="FreesiaUPC" pitchFamily="34" charset="-34"/>
              </a:rPr>
              <a:t>Declare Section and Article Layout</a:t>
            </a:r>
          </a:p>
        </p:txBody>
      </p:sp>
      <p:sp>
        <p:nvSpPr>
          <p:cNvPr id="26627"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Let’s add another section on top of the previous section.</a:t>
            </a:r>
          </a:p>
        </p:txBody>
      </p:sp>
      <p:pic>
        <p:nvPicPr>
          <p:cNvPr id="2662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286000"/>
            <a:ext cx="5522913"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12775" y="228600"/>
            <a:ext cx="8153400" cy="990600"/>
          </a:xfrm>
        </p:spPr>
        <p:txBody>
          <a:bodyPr/>
          <a:lstStyle/>
          <a:p>
            <a:r>
              <a:rPr lang="en-US" smtClean="0">
                <a:cs typeface="FreesiaUPC" pitchFamily="34" charset="-34"/>
              </a:rPr>
              <a:t>Declare Section and Article Layout</a:t>
            </a:r>
          </a:p>
        </p:txBody>
      </p:sp>
      <p:pic>
        <p:nvPicPr>
          <p:cNvPr id="27651"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524000" y="1728788"/>
            <a:ext cx="6178550" cy="4976812"/>
          </a:xfrm>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12775" y="228600"/>
            <a:ext cx="8153400" cy="990600"/>
          </a:xfrm>
        </p:spPr>
        <p:txBody>
          <a:bodyPr/>
          <a:lstStyle/>
          <a:p>
            <a:r>
              <a:rPr lang="en-US" smtClean="0">
                <a:cs typeface="FreesiaUPC" pitchFamily="34" charset="-34"/>
              </a:rPr>
              <a:t>Semantic Layout in HTML5</a:t>
            </a:r>
          </a:p>
        </p:txBody>
      </p:sp>
      <p:sp>
        <p:nvSpPr>
          <p:cNvPr id="10243"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The new semantic layout in HTML5 refers to a new class of elements that is designed to help you understand where and how text is defined in your web page and its context.</a:t>
            </a:r>
          </a:p>
          <a:p>
            <a:endParaRPr lang="en-US" smtClean="0">
              <a:cs typeface="FreesiaUPC" pitchFamily="34" charset="-34"/>
            </a:endParaRPr>
          </a:p>
          <a:p>
            <a:r>
              <a:rPr lang="en-US" smtClean="0">
                <a:cs typeface="FreesiaUPC" pitchFamily="34" charset="-34"/>
              </a:rPr>
              <a:t>All semantic tags must appear within the &lt;body&gt;…&lt;/body&gt; container tag group.</a:t>
            </a:r>
          </a:p>
          <a:p>
            <a:endParaRPr lang="en-US" smtClean="0">
              <a:cs typeface="FreesiaUPC" pitchFamily="34" charset="-34"/>
            </a:endParaRPr>
          </a:p>
          <a:p>
            <a:r>
              <a:rPr lang="en-US" smtClean="0">
                <a:cs typeface="FreesiaUPC" pitchFamily="34" charset="-34"/>
              </a:rPr>
              <a:t>It is important to note that the new semantic layout elements are all optional and are only provided for your benefit as a web developer.</a:t>
            </a:r>
          </a:p>
          <a:p>
            <a:endParaRPr lang="en-US" smtClean="0">
              <a:cs typeface="FreesiaUPC" pitchFamily="34" charset="-34"/>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12775" y="228600"/>
            <a:ext cx="8153400" cy="990600"/>
          </a:xfrm>
        </p:spPr>
        <p:txBody>
          <a:bodyPr/>
          <a:lstStyle/>
          <a:p>
            <a:r>
              <a:rPr lang="en-US" smtClean="0">
                <a:cs typeface="FreesiaUPC" pitchFamily="34" charset="-34"/>
              </a:rPr>
              <a:t>Declare Section and Article Layout</a:t>
            </a:r>
          </a:p>
        </p:txBody>
      </p:sp>
      <p:sp>
        <p:nvSpPr>
          <p:cNvPr id="28675"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Apply some styles to the &lt;section&gt; and &lt;article&gt; tag.</a:t>
            </a:r>
          </a:p>
        </p:txBody>
      </p:sp>
      <p:pic>
        <p:nvPicPr>
          <p:cNvPr id="2867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163763"/>
            <a:ext cx="3700463"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12775" y="228600"/>
            <a:ext cx="8153400" cy="990600"/>
          </a:xfrm>
        </p:spPr>
        <p:txBody>
          <a:bodyPr/>
          <a:lstStyle/>
          <a:p>
            <a:r>
              <a:rPr lang="en-US" smtClean="0">
                <a:cs typeface="FreesiaUPC" pitchFamily="34" charset="-34"/>
              </a:rPr>
              <a:t>Declare Section and Article Layout</a:t>
            </a:r>
          </a:p>
        </p:txBody>
      </p:sp>
      <p:pic>
        <p:nvPicPr>
          <p:cNvPr id="29699"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431925" y="1679575"/>
            <a:ext cx="6416675" cy="5026025"/>
          </a:xfrm>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612775" y="228600"/>
            <a:ext cx="8153400" cy="990600"/>
          </a:xfrm>
        </p:spPr>
        <p:txBody>
          <a:bodyPr/>
          <a:lstStyle/>
          <a:p>
            <a:r>
              <a:rPr lang="en-US" smtClean="0">
                <a:cs typeface="FreesiaUPC" pitchFamily="34" charset="-34"/>
              </a:rPr>
              <a:t>Declare Heading and Paragraph</a:t>
            </a:r>
          </a:p>
        </p:txBody>
      </p:sp>
      <p:pic>
        <p:nvPicPr>
          <p:cNvPr id="30723"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76200" y="1793875"/>
            <a:ext cx="8929688" cy="4302125"/>
          </a:xfrm>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612775" y="228600"/>
            <a:ext cx="8153400" cy="990600"/>
          </a:xfrm>
        </p:spPr>
        <p:txBody>
          <a:bodyPr/>
          <a:lstStyle/>
          <a:p>
            <a:r>
              <a:rPr lang="en-US" smtClean="0">
                <a:cs typeface="FreesiaUPC" pitchFamily="34" charset="-34"/>
              </a:rPr>
              <a:t>Declare Heading and Paragraph</a:t>
            </a:r>
          </a:p>
        </p:txBody>
      </p:sp>
      <p:pic>
        <p:nvPicPr>
          <p:cNvPr id="31747"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649288" y="1676400"/>
            <a:ext cx="8113712" cy="4876800"/>
          </a:xfrm>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612775" y="228600"/>
            <a:ext cx="8153400" cy="990600"/>
          </a:xfrm>
        </p:spPr>
        <p:txBody>
          <a:bodyPr/>
          <a:lstStyle/>
          <a:p>
            <a:r>
              <a:rPr lang="en-US" smtClean="0">
                <a:cs typeface="FreesiaUPC" pitchFamily="34" charset="-34"/>
              </a:rPr>
              <a:t>Declare Heading and Paragraph</a:t>
            </a:r>
          </a:p>
        </p:txBody>
      </p:sp>
      <p:pic>
        <p:nvPicPr>
          <p:cNvPr id="32771"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1371600" y="1905000"/>
            <a:ext cx="6399213" cy="2895600"/>
          </a:xfrm>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612775" y="228600"/>
            <a:ext cx="8153400" cy="990600"/>
          </a:xfrm>
        </p:spPr>
        <p:txBody>
          <a:bodyPr/>
          <a:lstStyle/>
          <a:p>
            <a:r>
              <a:rPr lang="en-US" smtClean="0">
                <a:cs typeface="FreesiaUPC" pitchFamily="34" charset="-34"/>
              </a:rPr>
              <a:t>Declare Heading and Paragraph</a:t>
            </a:r>
          </a:p>
        </p:txBody>
      </p:sp>
      <p:pic>
        <p:nvPicPr>
          <p:cNvPr id="33795"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514350" y="1676400"/>
            <a:ext cx="8248650" cy="5029200"/>
          </a:xfrm>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612775" y="228600"/>
            <a:ext cx="8153400" cy="990600"/>
          </a:xfrm>
        </p:spPr>
        <p:txBody>
          <a:bodyPr/>
          <a:lstStyle/>
          <a:p>
            <a:r>
              <a:rPr lang="en-US" smtClean="0">
                <a:cs typeface="FreesiaUPC" pitchFamily="34" charset="-34"/>
              </a:rPr>
              <a:t>Declare Heading Group</a:t>
            </a:r>
          </a:p>
        </p:txBody>
      </p:sp>
      <p:pic>
        <p:nvPicPr>
          <p:cNvPr id="34819"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914400" y="1981200"/>
            <a:ext cx="7586663" cy="1981200"/>
          </a:xfrm>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612775" y="228600"/>
            <a:ext cx="8153400" cy="990600"/>
          </a:xfrm>
        </p:spPr>
        <p:txBody>
          <a:bodyPr/>
          <a:lstStyle/>
          <a:p>
            <a:r>
              <a:rPr lang="en-US" smtClean="0">
                <a:cs typeface="FreesiaUPC" pitchFamily="34" charset="-34"/>
              </a:rPr>
              <a:t>Declare Heading Group</a:t>
            </a:r>
          </a:p>
        </p:txBody>
      </p:sp>
      <p:pic>
        <p:nvPicPr>
          <p:cNvPr id="35843"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782638" y="1752600"/>
            <a:ext cx="7813675" cy="4495800"/>
          </a:xfrm>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612775" y="228600"/>
            <a:ext cx="8153400" cy="990600"/>
          </a:xfrm>
        </p:spPr>
        <p:txBody>
          <a:bodyPr/>
          <a:lstStyle/>
          <a:p>
            <a:r>
              <a:rPr lang="en-US" smtClean="0">
                <a:cs typeface="FreesiaUPC" pitchFamily="34" charset="-34"/>
              </a:rPr>
              <a:t>Declare Heading Group</a:t>
            </a:r>
          </a:p>
        </p:txBody>
      </p:sp>
      <p:sp>
        <p:nvSpPr>
          <p:cNvPr id="36867"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The headings shown above are way to big, let’s apply some styles to the headings.</a:t>
            </a:r>
          </a:p>
        </p:txBody>
      </p:sp>
      <p:pic>
        <p:nvPicPr>
          <p:cNvPr id="3686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667000"/>
            <a:ext cx="33877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612775" y="228600"/>
            <a:ext cx="8153400" cy="990600"/>
          </a:xfrm>
        </p:spPr>
        <p:txBody>
          <a:bodyPr/>
          <a:lstStyle/>
          <a:p>
            <a:r>
              <a:rPr lang="en-US" smtClean="0">
                <a:cs typeface="FreesiaUPC" pitchFamily="34" charset="-34"/>
              </a:rPr>
              <a:t>Declare Heading Group</a:t>
            </a:r>
          </a:p>
        </p:txBody>
      </p:sp>
      <p:pic>
        <p:nvPicPr>
          <p:cNvPr id="37891"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762000" y="1828800"/>
            <a:ext cx="7847013" cy="4495800"/>
          </a:xfrm>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12775" y="228600"/>
            <a:ext cx="8153400" cy="990600"/>
          </a:xfrm>
        </p:spPr>
        <p:txBody>
          <a:bodyPr/>
          <a:lstStyle/>
          <a:p>
            <a:r>
              <a:rPr lang="en-US" smtClean="0">
                <a:cs typeface="FreesiaUPC" pitchFamily="34" charset="-34"/>
              </a:rPr>
              <a:t>&lt;header&gt; and &lt;footer&gt;</a:t>
            </a:r>
          </a:p>
        </p:txBody>
      </p:sp>
      <p:sp>
        <p:nvSpPr>
          <p:cNvPr id="11267"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The &lt;header&gt; and &lt;footer&gt; tag groups are most commonly found immediately after &lt;body&gt; begins and before &lt;body&gt; ends, respectively.</a:t>
            </a:r>
          </a:p>
          <a:p>
            <a:r>
              <a:rPr lang="en-US" smtClean="0">
                <a:cs typeface="FreesiaUPC" pitchFamily="34" charset="-34"/>
              </a:rPr>
              <a:t>They indicate content that appears at the top and the bottom of your web page.</a:t>
            </a:r>
          </a:p>
          <a:p>
            <a:endParaRPr lang="en-US" smtClean="0">
              <a:cs typeface="FreesiaUPC" pitchFamily="34" charset="-34"/>
            </a:endParaRPr>
          </a:p>
          <a:p>
            <a:endParaRPr lang="en-US" smtClean="0">
              <a:cs typeface="FreesiaUPC" pitchFamily="34" charset="-34"/>
            </a:endParaRPr>
          </a:p>
          <a:p>
            <a:endParaRPr lang="en-US" smtClean="0">
              <a:cs typeface="FreesiaUPC" pitchFamily="34" charset="-34"/>
            </a:endParaRPr>
          </a:p>
          <a:p>
            <a:r>
              <a:rPr lang="en-US" smtClean="0">
                <a:cs typeface="FreesiaUPC" pitchFamily="34" charset="-34"/>
              </a:rPr>
              <a:t>Most websites’ headers typically contain a site logo image, introductory text, navigation, and a search form.</a:t>
            </a:r>
          </a:p>
          <a:p>
            <a:r>
              <a:rPr lang="en-US" smtClean="0">
                <a:cs typeface="FreesiaUPC" pitchFamily="34" charset="-34"/>
              </a:rPr>
              <a:t>Footers may contain additional secondary navigation, legal or copyright notices, and closing images or text.</a:t>
            </a:r>
          </a:p>
        </p:txBody>
      </p:sp>
      <p:pic>
        <p:nvPicPr>
          <p:cNvPr id="1126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657600"/>
            <a:ext cx="526891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612775" y="228600"/>
            <a:ext cx="8153400" cy="990600"/>
          </a:xfrm>
        </p:spPr>
        <p:txBody>
          <a:bodyPr/>
          <a:lstStyle/>
          <a:p>
            <a:r>
              <a:rPr lang="en-US" smtClean="0">
                <a:cs typeface="FreesiaUPC" pitchFamily="34" charset="-34"/>
              </a:rPr>
              <a:t>Declare Figure Layout</a:t>
            </a:r>
          </a:p>
        </p:txBody>
      </p:sp>
      <p:sp>
        <p:nvSpPr>
          <p:cNvPr id="38915"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Create a new folder call “images” and copy the HTML5 logo image to this folder.</a:t>
            </a:r>
          </a:p>
        </p:txBody>
      </p:sp>
      <p:pic>
        <p:nvPicPr>
          <p:cNvPr id="3891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8800" y="3887788"/>
            <a:ext cx="8051800" cy="240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2209800"/>
            <a:ext cx="3165475"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612775" y="228600"/>
            <a:ext cx="8153400" cy="990600"/>
          </a:xfrm>
        </p:spPr>
        <p:txBody>
          <a:bodyPr/>
          <a:lstStyle/>
          <a:p>
            <a:r>
              <a:rPr lang="en-US" smtClean="0">
                <a:cs typeface="FreesiaUPC" pitchFamily="34" charset="-34"/>
              </a:rPr>
              <a:t>Declare Figure Layout</a:t>
            </a:r>
          </a:p>
        </p:txBody>
      </p:sp>
      <p:pic>
        <p:nvPicPr>
          <p:cNvPr id="39939"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495300" y="1600200"/>
            <a:ext cx="8343900" cy="5046663"/>
          </a:xfrm>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612775" y="228600"/>
            <a:ext cx="8153400" cy="990600"/>
          </a:xfrm>
        </p:spPr>
        <p:txBody>
          <a:bodyPr/>
          <a:lstStyle/>
          <a:p>
            <a:r>
              <a:rPr lang="en-US" smtClean="0">
                <a:cs typeface="FreesiaUPC" pitchFamily="34" charset="-34"/>
              </a:rPr>
              <a:t>Declare Figure Layout</a:t>
            </a:r>
          </a:p>
        </p:txBody>
      </p:sp>
      <p:sp>
        <p:nvSpPr>
          <p:cNvPr id="40963"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Apply some styles to the &lt;figure&gt; tag.</a:t>
            </a:r>
          </a:p>
        </p:txBody>
      </p:sp>
      <p:pic>
        <p:nvPicPr>
          <p:cNvPr id="4096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362200"/>
            <a:ext cx="3771900" cy="241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612775" y="228600"/>
            <a:ext cx="8153400" cy="990600"/>
          </a:xfrm>
        </p:spPr>
        <p:txBody>
          <a:bodyPr/>
          <a:lstStyle/>
          <a:p>
            <a:r>
              <a:rPr lang="en-US" smtClean="0">
                <a:cs typeface="FreesiaUPC" pitchFamily="34" charset="-34"/>
              </a:rPr>
              <a:t>Declare Figure Layout</a:t>
            </a:r>
          </a:p>
        </p:txBody>
      </p:sp>
      <p:pic>
        <p:nvPicPr>
          <p:cNvPr id="41987"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782638" y="1676400"/>
            <a:ext cx="7675562" cy="4953000"/>
          </a:xfrm>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612775" y="228600"/>
            <a:ext cx="8153400" cy="990600"/>
          </a:xfrm>
        </p:spPr>
        <p:txBody>
          <a:bodyPr/>
          <a:lstStyle/>
          <a:p>
            <a:r>
              <a:rPr lang="en-US" smtClean="0">
                <a:cs typeface="FreesiaUPC" pitchFamily="34" charset="-34"/>
              </a:rPr>
              <a:t>Declare Aside Layout</a:t>
            </a:r>
          </a:p>
        </p:txBody>
      </p:sp>
      <p:pic>
        <p:nvPicPr>
          <p:cNvPr id="43011"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533400" y="1905000"/>
            <a:ext cx="8153400" cy="2803525"/>
          </a:xfrm>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612775" y="228600"/>
            <a:ext cx="8153400" cy="990600"/>
          </a:xfrm>
        </p:spPr>
        <p:txBody>
          <a:bodyPr/>
          <a:lstStyle/>
          <a:p>
            <a:r>
              <a:rPr lang="en-US" smtClean="0">
                <a:cs typeface="FreesiaUPC" pitchFamily="34" charset="-34"/>
              </a:rPr>
              <a:t>Declare Aside Layout</a:t>
            </a:r>
          </a:p>
        </p:txBody>
      </p:sp>
      <p:pic>
        <p:nvPicPr>
          <p:cNvPr id="44035"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914400" y="1676400"/>
            <a:ext cx="7620000" cy="4922838"/>
          </a:xfrm>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612775" y="228600"/>
            <a:ext cx="8153400" cy="990600"/>
          </a:xfrm>
        </p:spPr>
        <p:txBody>
          <a:bodyPr/>
          <a:lstStyle/>
          <a:p>
            <a:r>
              <a:rPr lang="en-US" smtClean="0">
                <a:cs typeface="FreesiaUPC" pitchFamily="34" charset="-34"/>
              </a:rPr>
              <a:t>Declare Aside Layout</a:t>
            </a:r>
          </a:p>
        </p:txBody>
      </p:sp>
      <p:sp>
        <p:nvSpPr>
          <p:cNvPr id="45059"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Apply a style to the &lt;aside&gt; tag.</a:t>
            </a:r>
          </a:p>
        </p:txBody>
      </p:sp>
      <p:pic>
        <p:nvPicPr>
          <p:cNvPr id="4506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286000"/>
            <a:ext cx="3505200"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612775" y="228600"/>
            <a:ext cx="8153400" cy="990600"/>
          </a:xfrm>
        </p:spPr>
        <p:txBody>
          <a:bodyPr/>
          <a:lstStyle/>
          <a:p>
            <a:r>
              <a:rPr lang="en-US" smtClean="0">
                <a:cs typeface="FreesiaUPC" pitchFamily="34" charset="-34"/>
              </a:rPr>
              <a:t>Declare Aside Layout</a:t>
            </a:r>
          </a:p>
        </p:txBody>
      </p:sp>
      <p:pic>
        <p:nvPicPr>
          <p:cNvPr id="46083"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838200" y="1600200"/>
            <a:ext cx="7620000" cy="4916488"/>
          </a:xfrm>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612775" y="228600"/>
            <a:ext cx="8153400" cy="990600"/>
          </a:xfrm>
        </p:spPr>
        <p:txBody>
          <a:bodyPr/>
          <a:lstStyle/>
          <a:p>
            <a:r>
              <a:rPr lang="en-US" smtClean="0">
                <a:cs typeface="FreesiaUPC" pitchFamily="34" charset="-34"/>
              </a:rPr>
              <a:t>Assign CSS Styles to Layout</a:t>
            </a:r>
          </a:p>
        </p:txBody>
      </p:sp>
      <p:sp>
        <p:nvSpPr>
          <p:cNvPr id="47107"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The examples above have used borders to give you a rough idea as to how the semantic layout elements are begin placed by your web browser.</a:t>
            </a:r>
          </a:p>
          <a:p>
            <a:r>
              <a:rPr lang="en-US" smtClean="0">
                <a:cs typeface="FreesiaUPC" pitchFamily="34" charset="-34"/>
              </a:rPr>
              <a:t>It is now time to assign proper CSS styles to your semantic layout elements.</a:t>
            </a: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612775" y="228600"/>
            <a:ext cx="8153400" cy="990600"/>
          </a:xfrm>
        </p:spPr>
        <p:txBody>
          <a:bodyPr/>
          <a:lstStyle/>
          <a:p>
            <a:r>
              <a:rPr lang="en-US" smtClean="0">
                <a:cs typeface="FreesiaUPC" pitchFamily="34" charset="-34"/>
              </a:rPr>
              <a:t>Assign CSS Styles to Layout</a:t>
            </a:r>
          </a:p>
        </p:txBody>
      </p:sp>
      <p:sp>
        <p:nvSpPr>
          <p:cNvPr id="48131"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Apply body rules.</a:t>
            </a:r>
          </a:p>
        </p:txBody>
      </p:sp>
      <p:pic>
        <p:nvPicPr>
          <p:cNvPr id="4813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209800"/>
            <a:ext cx="82899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12775" y="228600"/>
            <a:ext cx="8153400" cy="990600"/>
          </a:xfrm>
        </p:spPr>
        <p:txBody>
          <a:bodyPr/>
          <a:lstStyle/>
          <a:p>
            <a:r>
              <a:rPr lang="en-US" smtClean="0">
                <a:cs typeface="FreesiaUPC" pitchFamily="34" charset="-34"/>
              </a:rPr>
              <a:t>&lt;section&gt;</a:t>
            </a:r>
          </a:p>
        </p:txBody>
      </p:sp>
      <p:sp>
        <p:nvSpPr>
          <p:cNvPr id="12291"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The &lt;section&gt; tag group describes the different section of content on your web page.</a:t>
            </a:r>
          </a:p>
          <a:p>
            <a:r>
              <a:rPr lang="en-US" smtClean="0">
                <a:cs typeface="FreesiaUPC" pitchFamily="34" charset="-34"/>
              </a:rPr>
              <a:t>You can use as many section groups as you need.</a:t>
            </a:r>
          </a:p>
          <a:p>
            <a:r>
              <a:rPr lang="en-US" smtClean="0">
                <a:cs typeface="FreesiaUPC" pitchFamily="34" charset="-34"/>
              </a:rPr>
              <a:t>All sections must be found directly within the &lt;body&gt; tag.</a:t>
            </a:r>
          </a:p>
          <a:p>
            <a:endParaRPr lang="en-US" smtClean="0">
              <a:cs typeface="FreesiaUPC" pitchFamily="34" charset="-34"/>
            </a:endParaRPr>
          </a:p>
          <a:p>
            <a:endParaRPr lang="en-US" smtClean="0">
              <a:cs typeface="FreesiaUPC" pitchFamily="34" charset="-34"/>
            </a:endParaRPr>
          </a:p>
          <a:p>
            <a:endParaRPr lang="en-US" smtClean="0">
              <a:cs typeface="FreesiaUPC" pitchFamily="34" charset="-34"/>
            </a:endParaRPr>
          </a:p>
          <a:p>
            <a:endParaRPr lang="en-US" smtClean="0">
              <a:cs typeface="FreesiaUPC" pitchFamily="34" charset="-34"/>
            </a:endParaRPr>
          </a:p>
          <a:p>
            <a:r>
              <a:rPr lang="en-US" smtClean="0">
                <a:cs typeface="FreesiaUPC" pitchFamily="34" charset="-34"/>
              </a:rPr>
              <a:t>For example, a newspaper has multiple sections, such as World News, Local News, Sports, Entertainments and Classifieds, with each containing several articles related to the section.</a:t>
            </a:r>
          </a:p>
        </p:txBody>
      </p:sp>
      <p:pic>
        <p:nvPicPr>
          <p:cNvPr id="1229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454400"/>
            <a:ext cx="5922963"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612775" y="228600"/>
            <a:ext cx="8153400" cy="990600"/>
          </a:xfrm>
        </p:spPr>
        <p:txBody>
          <a:bodyPr/>
          <a:lstStyle/>
          <a:p>
            <a:r>
              <a:rPr lang="en-US" smtClean="0">
                <a:cs typeface="FreesiaUPC" pitchFamily="34" charset="-34"/>
              </a:rPr>
              <a:t>Assign CSS Styles to Layout</a:t>
            </a:r>
          </a:p>
        </p:txBody>
      </p:sp>
      <p:pic>
        <p:nvPicPr>
          <p:cNvPr id="49155"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838200" y="1600200"/>
            <a:ext cx="7526338" cy="4953000"/>
          </a:xfrm>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612775" y="228600"/>
            <a:ext cx="8153400" cy="990600"/>
          </a:xfrm>
        </p:spPr>
        <p:txBody>
          <a:bodyPr/>
          <a:lstStyle/>
          <a:p>
            <a:r>
              <a:rPr lang="en-US" smtClean="0">
                <a:cs typeface="FreesiaUPC" pitchFamily="34" charset="-34"/>
              </a:rPr>
              <a:t>Assign CSS Styles to Layout</a:t>
            </a:r>
          </a:p>
        </p:txBody>
      </p:sp>
      <p:sp>
        <p:nvSpPr>
          <p:cNvPr id="50179" name="Content Placeholder 4"/>
          <p:cNvSpPr>
            <a:spLocks noGrp="1"/>
          </p:cNvSpPr>
          <p:nvPr>
            <p:ph sz="quarter" idx="1"/>
          </p:nvPr>
        </p:nvSpPr>
        <p:spPr>
          <a:xfrm>
            <a:off x="612775" y="1600200"/>
            <a:ext cx="8153400" cy="4495800"/>
          </a:xfrm>
        </p:spPr>
        <p:txBody>
          <a:bodyPr/>
          <a:lstStyle/>
          <a:p>
            <a:r>
              <a:rPr lang="en-US" smtClean="0">
                <a:cs typeface="FreesiaUPC" pitchFamily="34" charset="-34"/>
              </a:rPr>
              <a:t>Apply header style.</a:t>
            </a:r>
          </a:p>
        </p:txBody>
      </p:sp>
      <p:pic>
        <p:nvPicPr>
          <p:cNvPr id="5018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549400"/>
            <a:ext cx="4848225" cy="515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612775" y="228600"/>
            <a:ext cx="8153400" cy="990600"/>
          </a:xfrm>
        </p:spPr>
        <p:txBody>
          <a:bodyPr/>
          <a:lstStyle/>
          <a:p>
            <a:r>
              <a:rPr lang="en-US" smtClean="0">
                <a:cs typeface="FreesiaUPC" pitchFamily="34" charset="-34"/>
              </a:rPr>
              <a:t>Assign CSS Styles to Layout</a:t>
            </a:r>
          </a:p>
        </p:txBody>
      </p:sp>
      <p:pic>
        <p:nvPicPr>
          <p:cNvPr id="51203"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914400" y="1600200"/>
            <a:ext cx="7620000" cy="5046663"/>
          </a:xfrm>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612775" y="228600"/>
            <a:ext cx="8153400" cy="990600"/>
          </a:xfrm>
        </p:spPr>
        <p:txBody>
          <a:bodyPr/>
          <a:lstStyle/>
          <a:p>
            <a:r>
              <a:rPr lang="en-US" smtClean="0">
                <a:cs typeface="FreesiaUPC" pitchFamily="34" charset="-34"/>
              </a:rPr>
              <a:t>Assign CSS Styles to Layout</a:t>
            </a:r>
          </a:p>
        </p:txBody>
      </p:sp>
      <p:sp>
        <p:nvSpPr>
          <p:cNvPr id="52227"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Apply style to the sidebar section.</a:t>
            </a:r>
          </a:p>
        </p:txBody>
      </p:sp>
      <p:pic>
        <p:nvPicPr>
          <p:cNvPr id="5222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133600"/>
            <a:ext cx="6553200" cy="449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612775" y="228600"/>
            <a:ext cx="8153400" cy="990600"/>
          </a:xfrm>
        </p:spPr>
        <p:txBody>
          <a:bodyPr/>
          <a:lstStyle/>
          <a:p>
            <a:r>
              <a:rPr lang="en-US" smtClean="0">
                <a:cs typeface="FreesiaUPC" pitchFamily="34" charset="-34"/>
              </a:rPr>
              <a:t>Assign CSS Styles to Layout</a:t>
            </a:r>
          </a:p>
        </p:txBody>
      </p:sp>
      <p:sp>
        <p:nvSpPr>
          <p:cNvPr id="53251" name="Content Placeholder 4"/>
          <p:cNvSpPr>
            <a:spLocks noGrp="1"/>
          </p:cNvSpPr>
          <p:nvPr>
            <p:ph sz="quarter" idx="1"/>
          </p:nvPr>
        </p:nvSpPr>
        <p:spPr>
          <a:xfrm>
            <a:off x="612775" y="1600200"/>
            <a:ext cx="8153400" cy="4495800"/>
          </a:xfrm>
        </p:spPr>
        <p:txBody>
          <a:bodyPr/>
          <a:lstStyle/>
          <a:p>
            <a:r>
              <a:rPr lang="en-US" smtClean="0">
                <a:cs typeface="FreesiaUPC" pitchFamily="34" charset="-34"/>
              </a:rPr>
              <a:t>Assign styles to article section.</a:t>
            </a:r>
          </a:p>
        </p:txBody>
      </p:sp>
      <p:pic>
        <p:nvPicPr>
          <p:cNvPr id="5325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351088"/>
            <a:ext cx="4343400"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612775" y="228600"/>
            <a:ext cx="8153400" cy="990600"/>
          </a:xfrm>
        </p:spPr>
        <p:txBody>
          <a:bodyPr/>
          <a:lstStyle/>
          <a:p>
            <a:r>
              <a:rPr lang="en-US" smtClean="0">
                <a:cs typeface="FreesiaUPC" pitchFamily="34" charset="-34"/>
              </a:rPr>
              <a:t>Assign CSS Styles to Layout</a:t>
            </a:r>
          </a:p>
        </p:txBody>
      </p:sp>
      <p:pic>
        <p:nvPicPr>
          <p:cNvPr id="54275" name="Content Placeholder 7"/>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914400" y="1600200"/>
            <a:ext cx="7620000" cy="5043488"/>
          </a:xfrm>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612775" y="228600"/>
            <a:ext cx="8153400" cy="990600"/>
          </a:xfrm>
        </p:spPr>
        <p:txBody>
          <a:bodyPr/>
          <a:lstStyle/>
          <a:p>
            <a:r>
              <a:rPr lang="en-US" smtClean="0">
                <a:cs typeface="FreesiaUPC" pitchFamily="34" charset="-34"/>
              </a:rPr>
              <a:t>Assign CSS Styles to Layout</a:t>
            </a:r>
          </a:p>
        </p:txBody>
      </p:sp>
      <p:sp>
        <p:nvSpPr>
          <p:cNvPr id="55299"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Apply style to the &lt;ul&gt; and &lt;li&gt; in sidebar section.</a:t>
            </a:r>
          </a:p>
          <a:p>
            <a:endParaRPr lang="en-US" smtClean="0">
              <a:cs typeface="FreesiaUPC" pitchFamily="34" charset="-34"/>
            </a:endParaRPr>
          </a:p>
        </p:txBody>
      </p:sp>
      <p:pic>
        <p:nvPicPr>
          <p:cNvPr id="5530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286000"/>
            <a:ext cx="455612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612775" y="228600"/>
            <a:ext cx="8153400" cy="990600"/>
          </a:xfrm>
        </p:spPr>
        <p:txBody>
          <a:bodyPr/>
          <a:lstStyle/>
          <a:p>
            <a:r>
              <a:rPr lang="en-US" smtClean="0">
                <a:cs typeface="FreesiaUPC" pitchFamily="34" charset="-34"/>
              </a:rPr>
              <a:t>Assign CSS Styles to Layout</a:t>
            </a:r>
          </a:p>
        </p:txBody>
      </p:sp>
      <p:pic>
        <p:nvPicPr>
          <p:cNvPr id="56323"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685800" y="1600200"/>
            <a:ext cx="7772400" cy="5135563"/>
          </a:xfrm>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612775" y="228600"/>
            <a:ext cx="8153400" cy="990600"/>
          </a:xfrm>
        </p:spPr>
        <p:txBody>
          <a:bodyPr/>
          <a:lstStyle/>
          <a:p>
            <a:r>
              <a:rPr lang="en-US" smtClean="0">
                <a:cs typeface="FreesiaUPC" pitchFamily="34" charset="-34"/>
              </a:rPr>
              <a:t>Assign CSS Styles to Layout</a:t>
            </a:r>
          </a:p>
        </p:txBody>
      </p:sp>
      <p:sp>
        <p:nvSpPr>
          <p:cNvPr id="57347"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Apply styles to &lt;article&gt; tag in the articles section.</a:t>
            </a:r>
          </a:p>
        </p:txBody>
      </p:sp>
      <p:pic>
        <p:nvPicPr>
          <p:cNvPr id="5734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27225" y="2362200"/>
            <a:ext cx="48609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612775" y="228600"/>
            <a:ext cx="8153400" cy="990600"/>
          </a:xfrm>
        </p:spPr>
        <p:txBody>
          <a:bodyPr/>
          <a:lstStyle/>
          <a:p>
            <a:r>
              <a:rPr lang="en-US" smtClean="0">
                <a:cs typeface="FreesiaUPC" pitchFamily="34" charset="-34"/>
              </a:rPr>
              <a:t>Assign CSS Styles to Layout</a:t>
            </a:r>
          </a:p>
        </p:txBody>
      </p:sp>
      <p:pic>
        <p:nvPicPr>
          <p:cNvPr id="58371"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838200" y="1600200"/>
            <a:ext cx="7467600" cy="4908550"/>
          </a:xfrm>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12775" y="228600"/>
            <a:ext cx="8153400" cy="990600"/>
          </a:xfrm>
        </p:spPr>
        <p:txBody>
          <a:bodyPr/>
          <a:lstStyle/>
          <a:p>
            <a:r>
              <a:rPr lang="en-US" smtClean="0">
                <a:cs typeface="FreesiaUPC" pitchFamily="34" charset="-34"/>
              </a:rPr>
              <a:t>&lt;hgroup&gt;</a:t>
            </a:r>
          </a:p>
        </p:txBody>
      </p:sp>
      <p:sp>
        <p:nvSpPr>
          <p:cNvPr id="13315"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The optional &lt;hgroup&gt; tag is designed to appear within the &lt;article&gt; container, when the container contains more than one heading tag - &lt;h1&gt;, &lt;h2&gt;, and up to &lt;h6&gt; - in a row.</a:t>
            </a:r>
          </a:p>
          <a:p>
            <a:r>
              <a:rPr lang="en-US" smtClean="0">
                <a:cs typeface="FreesiaUPC" pitchFamily="34" charset="-34"/>
              </a:rPr>
              <a:t>For example, an article title, followed by a subtitle, and the article author.</a:t>
            </a:r>
          </a:p>
          <a:p>
            <a:endParaRPr lang="en-US" smtClean="0">
              <a:cs typeface="FreesiaUPC" pitchFamily="34" charset="-34"/>
            </a:endParaRPr>
          </a:p>
          <a:p>
            <a:endParaRPr lang="en-US" smtClean="0">
              <a:cs typeface="FreesiaUPC" pitchFamily="34" charset="-34"/>
            </a:endParaRPr>
          </a:p>
          <a:p>
            <a:endParaRPr lang="en-US" smtClean="0">
              <a:cs typeface="FreesiaUPC" pitchFamily="34" charset="-34"/>
            </a:endParaRPr>
          </a:p>
          <a:p>
            <a:endParaRPr lang="en-US" smtClean="0">
              <a:cs typeface="FreesiaUPC" pitchFamily="34" charset="-34"/>
            </a:endParaRPr>
          </a:p>
          <a:p>
            <a:endParaRPr lang="en-US" smtClean="0">
              <a:cs typeface="FreesiaUPC" pitchFamily="34" charset="-34"/>
            </a:endParaRPr>
          </a:p>
          <a:p>
            <a:r>
              <a:rPr lang="en-US" smtClean="0">
                <a:cs typeface="FreesiaUPC" pitchFamily="34" charset="-34"/>
              </a:rPr>
              <a:t>If your article has only on heading element, you can ignore the &lt;hgroup&gt; tag and place it directly within the &lt;article&gt; tag.</a:t>
            </a:r>
          </a:p>
        </p:txBody>
      </p:sp>
      <p:pic>
        <p:nvPicPr>
          <p:cNvPr id="1331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657600"/>
            <a:ext cx="534352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612775" y="228600"/>
            <a:ext cx="8153400" cy="990600"/>
          </a:xfrm>
        </p:spPr>
        <p:txBody>
          <a:bodyPr/>
          <a:lstStyle/>
          <a:p>
            <a:r>
              <a:rPr lang="en-US" smtClean="0">
                <a:cs typeface="FreesiaUPC" pitchFamily="34" charset="-34"/>
              </a:rPr>
              <a:t>Assign CSS Styles to Layout</a:t>
            </a:r>
          </a:p>
        </p:txBody>
      </p:sp>
      <p:sp>
        <p:nvSpPr>
          <p:cNvPr id="59395"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Apply styles to &lt;h3&gt; and &lt;h4&gt; tags in the articles section.</a:t>
            </a:r>
          </a:p>
        </p:txBody>
      </p:sp>
      <p:pic>
        <p:nvPicPr>
          <p:cNvPr id="5939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284413"/>
            <a:ext cx="4983163" cy="368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612775" y="228600"/>
            <a:ext cx="8153400" cy="990600"/>
          </a:xfrm>
        </p:spPr>
        <p:txBody>
          <a:bodyPr/>
          <a:lstStyle/>
          <a:p>
            <a:r>
              <a:rPr lang="en-US" smtClean="0">
                <a:cs typeface="FreesiaUPC" pitchFamily="34" charset="-34"/>
              </a:rPr>
              <a:t>Assign CSS Styles to Layout</a:t>
            </a:r>
          </a:p>
        </p:txBody>
      </p:sp>
      <p:pic>
        <p:nvPicPr>
          <p:cNvPr id="60419"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685800" y="1600200"/>
            <a:ext cx="7696200" cy="5078413"/>
          </a:xfrm>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612775" y="228600"/>
            <a:ext cx="8153400" cy="990600"/>
          </a:xfrm>
        </p:spPr>
        <p:txBody>
          <a:bodyPr/>
          <a:lstStyle/>
          <a:p>
            <a:r>
              <a:rPr lang="en-US" smtClean="0">
                <a:cs typeface="FreesiaUPC" pitchFamily="34" charset="-34"/>
              </a:rPr>
              <a:t>Assign CSS Styles to Layout</a:t>
            </a:r>
          </a:p>
        </p:txBody>
      </p:sp>
      <p:pic>
        <p:nvPicPr>
          <p:cNvPr id="61443" name="Content Placeholder 5"/>
          <p:cNvPicPr>
            <a:picLocks noGrp="1" noChangeAspect="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2667000" y="1676400"/>
            <a:ext cx="3962400" cy="5075238"/>
          </a:xfrm>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612775" y="228600"/>
            <a:ext cx="8153400" cy="990600"/>
          </a:xfrm>
        </p:spPr>
        <p:txBody>
          <a:bodyPr/>
          <a:lstStyle/>
          <a:p>
            <a:r>
              <a:rPr lang="en-US" smtClean="0">
                <a:cs typeface="FreesiaUPC" pitchFamily="34" charset="-34"/>
              </a:rPr>
              <a:t>Assign CSS Styles to Layout</a:t>
            </a:r>
          </a:p>
        </p:txBody>
      </p:sp>
      <p:pic>
        <p:nvPicPr>
          <p:cNvPr id="62467" name="Content Placeholder 5"/>
          <p:cNvPicPr>
            <a:picLocks noGrp="1" noChangeAspect="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838200" y="1600200"/>
            <a:ext cx="7543800" cy="4960938"/>
          </a:xfrm>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612775" y="228600"/>
            <a:ext cx="8153400" cy="990600"/>
          </a:xfrm>
        </p:spPr>
        <p:txBody>
          <a:bodyPr/>
          <a:lstStyle/>
          <a:p>
            <a:r>
              <a:rPr lang="en-US" smtClean="0">
                <a:cs typeface="FreesiaUPC" pitchFamily="34" charset="-34"/>
              </a:rPr>
              <a:t>Provide a Fallback for Outdated Web Browsers</a:t>
            </a:r>
          </a:p>
        </p:txBody>
      </p:sp>
      <p:sp>
        <p:nvSpPr>
          <p:cNvPr id="63491"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Scroll to the &lt;head&gt; section of your web page and type.</a:t>
            </a:r>
          </a:p>
          <a:p>
            <a:endParaRPr lang="en-US" smtClean="0">
              <a:cs typeface="FreesiaUPC" pitchFamily="34" charset="-34"/>
            </a:endParaRPr>
          </a:p>
          <a:p>
            <a:endParaRPr lang="en-US" smtClean="0">
              <a:cs typeface="FreesiaUPC" pitchFamily="34" charset="-34"/>
            </a:endParaRPr>
          </a:p>
          <a:p>
            <a:endParaRPr lang="en-US" smtClean="0">
              <a:cs typeface="FreesiaUPC" pitchFamily="34" charset="-34"/>
            </a:endParaRPr>
          </a:p>
          <a:p>
            <a:endParaRPr lang="en-US" smtClean="0">
              <a:cs typeface="FreesiaUPC" pitchFamily="34" charset="-34"/>
            </a:endParaRPr>
          </a:p>
          <a:p>
            <a:r>
              <a:rPr lang="en-US" smtClean="0">
                <a:cs typeface="FreesiaUPC" pitchFamily="34" charset="-34"/>
              </a:rPr>
              <a:t>This is a third-party script for Internet Explorer 8 and earlier that corrects the DOM for HTML5 code.</a:t>
            </a:r>
          </a:p>
          <a:p>
            <a:r>
              <a:rPr lang="en-US" smtClean="0">
                <a:cs typeface="FreesiaUPC" pitchFamily="34" charset="-34"/>
              </a:rPr>
              <a:t>You can find more information about html5shim at </a:t>
            </a:r>
            <a:r>
              <a:rPr lang="en-US" smtClean="0">
                <a:cs typeface="FreesiaUPC" pitchFamily="34" charset="-34"/>
                <a:hlinkClick r:id="rId3"/>
              </a:rPr>
              <a:t>http://code.google.com/p/html5shim/</a:t>
            </a:r>
            <a:endParaRPr lang="en-US" smtClean="0">
              <a:cs typeface="FreesiaUPC" pitchFamily="34" charset="-34"/>
            </a:endParaRPr>
          </a:p>
          <a:p>
            <a:endParaRPr lang="en-US" smtClean="0">
              <a:cs typeface="FreesiaUPC" pitchFamily="34" charset="-34"/>
            </a:endParaRPr>
          </a:p>
        </p:txBody>
      </p:sp>
      <p:pic>
        <p:nvPicPr>
          <p:cNvPr id="63492"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4338" y="2209800"/>
            <a:ext cx="8315325"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12775" y="228600"/>
            <a:ext cx="8153400" cy="990600"/>
          </a:xfrm>
        </p:spPr>
        <p:txBody>
          <a:bodyPr/>
          <a:lstStyle/>
          <a:p>
            <a:r>
              <a:rPr lang="en-US" smtClean="0">
                <a:cs typeface="FreesiaUPC" pitchFamily="34" charset="-34"/>
              </a:rPr>
              <a:t>&lt;p&gt;</a:t>
            </a:r>
          </a:p>
        </p:txBody>
      </p:sp>
      <p:sp>
        <p:nvSpPr>
          <p:cNvPr id="14339"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The paragraph tag can appear anywhere within any of the earlier tags, except &lt;hgroup&gt;.</a:t>
            </a:r>
          </a:p>
        </p:txBody>
      </p:sp>
      <p:pic>
        <p:nvPicPr>
          <p:cNvPr id="1434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19325" y="2590800"/>
            <a:ext cx="50196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12775" y="228600"/>
            <a:ext cx="8153400" cy="990600"/>
          </a:xfrm>
        </p:spPr>
        <p:txBody>
          <a:bodyPr/>
          <a:lstStyle/>
          <a:p>
            <a:r>
              <a:rPr lang="en-US" smtClean="0">
                <a:cs typeface="FreesiaUPC" pitchFamily="34" charset="-34"/>
              </a:rPr>
              <a:t>&lt;figure&gt; and &lt;figcaption&gt;</a:t>
            </a:r>
          </a:p>
        </p:txBody>
      </p:sp>
      <p:sp>
        <p:nvSpPr>
          <p:cNvPr id="15363"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The optional &lt;figure&gt; tag is designed to appear only within the &lt;article&gt; container.</a:t>
            </a:r>
          </a:p>
        </p:txBody>
      </p:sp>
      <p:pic>
        <p:nvPicPr>
          <p:cNvPr id="1536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90625" y="2590800"/>
            <a:ext cx="676275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12775" y="228600"/>
            <a:ext cx="8153400" cy="990600"/>
          </a:xfrm>
        </p:spPr>
        <p:txBody>
          <a:bodyPr/>
          <a:lstStyle/>
          <a:p>
            <a:r>
              <a:rPr lang="en-US" smtClean="0">
                <a:cs typeface="FreesiaUPC" pitchFamily="34" charset="-34"/>
              </a:rPr>
              <a:t>&lt;aside&gt;</a:t>
            </a:r>
          </a:p>
        </p:txBody>
      </p:sp>
      <p:sp>
        <p:nvSpPr>
          <p:cNvPr id="16387"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The optional &lt;aside&gt; tag is designed to appear only within the &lt;article&gt; container.</a:t>
            </a:r>
          </a:p>
          <a:p>
            <a:r>
              <a:rPr lang="en-US" smtClean="0">
                <a:cs typeface="FreesiaUPC" pitchFamily="34" charset="-34"/>
              </a:rPr>
              <a:t>It represents content that is related to the article but not a part of the article’s reading text order.</a:t>
            </a:r>
          </a:p>
          <a:p>
            <a:r>
              <a:rPr lang="en-US" smtClean="0">
                <a:cs typeface="FreesiaUPC" pitchFamily="34" charset="-34"/>
              </a:rPr>
              <a:t>For example, in a news-related website, an &lt;aside&gt; tag could hold an interesting image, quote text, or something that summarizes the article.</a:t>
            </a:r>
          </a:p>
          <a:p>
            <a:r>
              <a:rPr lang="en-US" smtClean="0">
                <a:cs typeface="FreesiaUPC" pitchFamily="34" charset="-34"/>
              </a:rPr>
              <a:t>This is designed to catch the reader’s eye.</a:t>
            </a: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12775" y="228600"/>
            <a:ext cx="8153400" cy="990600"/>
          </a:xfrm>
        </p:spPr>
        <p:txBody>
          <a:bodyPr/>
          <a:lstStyle/>
          <a:p>
            <a:r>
              <a:rPr lang="en-US" smtClean="0">
                <a:cs typeface="FreesiaUPC" pitchFamily="34" charset="-34"/>
              </a:rPr>
              <a:t>&lt;aside&gt;</a:t>
            </a:r>
          </a:p>
        </p:txBody>
      </p:sp>
      <p:pic>
        <p:nvPicPr>
          <p:cNvPr id="17411"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219200" y="1828800"/>
            <a:ext cx="6932613" cy="3362325"/>
          </a:xfrm>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Median</Template>
  <TotalTime>2934</TotalTime>
  <Words>2683</Words>
  <Application>Microsoft Office PowerPoint</Application>
  <PresentationFormat>On-screen Show (4:3)</PresentationFormat>
  <Paragraphs>518</Paragraphs>
  <Slides>54</Slides>
  <Notes>26</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Median</vt:lpstr>
      <vt:lpstr>Introduction to HTML5</vt:lpstr>
      <vt:lpstr>Semantic Layout in HTML5</vt:lpstr>
      <vt:lpstr>&lt;header&gt; and &lt;footer&gt;</vt:lpstr>
      <vt:lpstr>&lt;section&gt;</vt:lpstr>
      <vt:lpstr>&lt;hgroup&gt;</vt:lpstr>
      <vt:lpstr>&lt;p&gt;</vt:lpstr>
      <vt:lpstr>&lt;figure&gt; and &lt;figcaption&gt;</vt:lpstr>
      <vt:lpstr>&lt;aside&gt;</vt:lpstr>
      <vt:lpstr>&lt;aside&gt;</vt:lpstr>
      <vt:lpstr>Declare Header and Footer Layout</vt:lpstr>
      <vt:lpstr>Declare Header and Footer Layout</vt:lpstr>
      <vt:lpstr>Declare Header and Footer Layout</vt:lpstr>
      <vt:lpstr>Declare a Navigation Layout</vt:lpstr>
      <vt:lpstr>Declare a Navigation Layout</vt:lpstr>
      <vt:lpstr>Declare a Navigation Layout</vt:lpstr>
      <vt:lpstr>Declare Section and Article Layout</vt:lpstr>
      <vt:lpstr>Declare Section and Article Layout</vt:lpstr>
      <vt:lpstr>Declare Section and Article Layout</vt:lpstr>
      <vt:lpstr>Declare Section and Article Layout</vt:lpstr>
      <vt:lpstr>Declare Section and Article Layout</vt:lpstr>
      <vt:lpstr>Declare Section and Article Layout</vt:lpstr>
      <vt:lpstr>Declare Heading and Paragraph</vt:lpstr>
      <vt:lpstr>Declare Heading and Paragraph</vt:lpstr>
      <vt:lpstr>Declare Heading and Paragraph</vt:lpstr>
      <vt:lpstr>Declare Heading and Paragraph</vt:lpstr>
      <vt:lpstr>Declare Heading Group</vt:lpstr>
      <vt:lpstr>Declare Heading Group</vt:lpstr>
      <vt:lpstr>Declare Heading Group</vt:lpstr>
      <vt:lpstr>Declare Heading Group</vt:lpstr>
      <vt:lpstr>Declare Figure Layout</vt:lpstr>
      <vt:lpstr>Declare Figure Layout</vt:lpstr>
      <vt:lpstr>Declare Figure Layout</vt:lpstr>
      <vt:lpstr>Declare Figure Layout</vt:lpstr>
      <vt:lpstr>Declare Aside Layout</vt:lpstr>
      <vt:lpstr>Declare Aside Layout</vt:lpstr>
      <vt:lpstr>Declare Aside Layout</vt:lpstr>
      <vt:lpstr>Declare Aside Layout</vt:lpstr>
      <vt:lpstr>Assign CSS Styles to Layout</vt:lpstr>
      <vt:lpstr>Assign CSS Styles to Layout</vt:lpstr>
      <vt:lpstr>Assign CSS Styles to Layout</vt:lpstr>
      <vt:lpstr>Assign CSS Styles to Layout</vt:lpstr>
      <vt:lpstr>Assign CSS Styles to Layout</vt:lpstr>
      <vt:lpstr>Assign CSS Styles to Layout</vt:lpstr>
      <vt:lpstr>Assign CSS Styles to Layout</vt:lpstr>
      <vt:lpstr>Assign CSS Styles to Layout</vt:lpstr>
      <vt:lpstr>Assign CSS Styles to Layout</vt:lpstr>
      <vt:lpstr>Assign CSS Styles to Layout</vt:lpstr>
      <vt:lpstr>Assign CSS Styles to Layout</vt:lpstr>
      <vt:lpstr>Assign CSS Styles to Layout</vt:lpstr>
      <vt:lpstr>Assign CSS Styles to Layout</vt:lpstr>
      <vt:lpstr>Assign CSS Styles to Layout</vt:lpstr>
      <vt:lpstr>Assign CSS Styles to Layout</vt:lpstr>
      <vt:lpstr>Assign CSS Styles to Layout</vt:lpstr>
      <vt:lpstr>Provide a Fallback for Outdated Web Browsers</vt:lpstr>
    </vt:vector>
  </TitlesOfParts>
  <Company>sKz Community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Android Application Development</dc:title>
  <dc:creator>sKzXP</dc:creator>
  <cp:lastModifiedBy>Windows User</cp:lastModifiedBy>
  <cp:revision>428</cp:revision>
  <dcterms:created xsi:type="dcterms:W3CDTF">2011-08-02T15:46:07Z</dcterms:created>
  <dcterms:modified xsi:type="dcterms:W3CDTF">2012-07-11T05:28:36Z</dcterms:modified>
</cp:coreProperties>
</file>