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79" autoAdjust="0"/>
  </p:normalViewPr>
  <p:slideViewPr>
    <p:cSldViewPr showGuides="1">
      <p:cViewPr varScale="1">
        <p:scale>
          <a:sx n="49" d="100"/>
          <a:sy n="49" d="100"/>
        </p:scale>
        <p:origin x="-19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E97673-BD44-4E62-B2F9-3DD3C2B6390F}" type="datetimeFigureOut">
              <a:rPr lang="en-US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C937F-2A51-469F-8DD5-05080DE92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4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&lt;style&gt;</a:t>
            </a:r>
          </a:p>
          <a:p>
            <a:r>
              <a:rPr lang="en-US" smtClean="0">
                <a:cs typeface="Cordia New" pitchFamily="34" charset="-34"/>
              </a:rPr>
              <a:t>	h2 {color: red}</a:t>
            </a:r>
          </a:p>
          <a:p>
            <a:r>
              <a:rPr lang="en-US" smtClean="0">
                <a:cs typeface="Cordia New" pitchFamily="34" charset="-34"/>
              </a:rPr>
              <a:t>&lt;/style&gt;</a:t>
            </a:r>
            <a:endParaRPr lang="th-TH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877938F6-D4D1-401F-92BA-AA8E7D53DC92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.myClass1 { color: blue }</a:t>
            </a:r>
          </a:p>
          <a:p>
            <a:r>
              <a:rPr lang="en-US" smtClean="0">
                <a:cs typeface="Cordia New" pitchFamily="34" charset="-34"/>
              </a:rPr>
              <a:t>.myClass2 { font-style: italic }</a:t>
            </a:r>
            <a:endParaRPr lang="th-TH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FDCFDFDC-7563-4D7A-81BE-641562F183C6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p#closing { text-align: center; text-transform: uppercase }</a:t>
            </a:r>
            <a:endParaRPr lang="th-TH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D2B8540E-0164-4807-A773-2340C1173AD9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&lt;p id=“closing”&gt;thanks for visiting&lt;/p&gt;</a:t>
            </a:r>
            <a:endParaRPr lang="th-TH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38041D84-2ECB-401F-9A35-4BD955ECDC97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cs typeface="Cordia New" pitchFamily="34" charset="-34"/>
              </a:rPr>
              <a:t>only screen and (max-device-width: 1024:px)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80ABF02E-DB06-49C9-8EEB-35AFBADD4E4F}" type="slidenum">
              <a:rPr lang="en-US" sz="1200" smtClean="0"/>
              <a:pPr eaLnBrk="1" hangingPunct="1"/>
              <a:t>44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	p { font-size:10px;</a:t>
            </a:r>
          </a:p>
          <a:p>
            <a:r>
              <a:rPr lang="en-US" smtClean="0">
                <a:cs typeface="Cordia New" pitchFamily="34" charset="-34"/>
              </a:rPr>
              <a:t>	     text-align: center;</a:t>
            </a:r>
          </a:p>
          <a:p>
            <a:r>
              <a:rPr lang="en-US" smtClean="0">
                <a:cs typeface="Cordia New" pitchFamily="34" charset="-34"/>
              </a:rPr>
              <a:t>	     color: red }</a:t>
            </a:r>
            <a:endParaRPr lang="th-TH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03CF92B-B3E7-41F0-AA71-D3C9F7195ED6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	p.huge { font-size: 60px }</a:t>
            </a:r>
            <a:endParaRPr lang="th-TH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CC06E8A-4B7A-45F7-909F-5BEAB2A6CED2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&lt;p class=“huge”&gt;This is Big.&lt;/p&gt;</a:t>
            </a:r>
            <a:endParaRPr lang="th-TH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597C0B31-4C3E-4EAC-A474-01077855FF81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71205320-2BCE-4D56-BBC4-6EE31BFA7F5C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Cordia New" pitchFamily="34" charset="-34"/>
              </a:rPr>
              <a:t>&lt;h1&gt;My Adventure Travel&lt;/h1&gt;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Cordia New" pitchFamily="34" charset="-34"/>
              </a:rPr>
              <a:t>&lt;h2&gt;Extremevacations are our specialty&lt;/h2&gt;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Cordia New" pitchFamily="34" charset="-34"/>
              </a:rPr>
              <a:t>&lt;p&gt;For more than 10 years, My Adventure Travel has helped customers fulfill their dreams and conquer their fears. We specialize in one-of-a-kind vacation packages to the most exciting destinations in the world. Let us help you with hotel booking, helicopter tours, and shark-cage rentals, either online or in person.&lt;/p&gt;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ECF832E7-86DA-48FD-B469-B3F9A4804FD6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EDD25DDF-F940-495A-9D60-92DE5A186207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p.special { color:green; font-weight: bold }</a:t>
            </a:r>
          </a:p>
          <a:p>
            <a:r>
              <a:rPr lang="en-US" smtClean="0">
                <a:cs typeface="Cordia New" pitchFamily="34" charset="-34"/>
              </a:rPr>
              <a:t>p { color: black; font-style: normal }</a:t>
            </a:r>
            <a:endParaRPr lang="th-TH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383720F2-5F94-4943-A852-58DF0B805102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.myClass { color: blue }</a:t>
            </a:r>
            <a:endParaRPr lang="th-TH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980AEEF-AC6E-4BE9-B582-D3236604C87E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580B51-E241-47F0-A753-5A71059719AB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AA2B6F-A3E4-432C-94C0-C07A9EA6741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403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FDA0-F26E-48C9-A2BB-B24FAB007584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DCA41-BCDD-4832-86E0-6A1FC678009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07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303E6-83FA-4AE2-AB4C-EF076EB80362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459D-E1DE-49C2-8E2C-92E5391179F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566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43AB-C603-4F79-B71E-59D8C9B67AB0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CC860-5B07-42BD-AE42-82121E40C37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1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41FC-CE75-4316-A78C-E2C7DBA9CFC4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043F23-B8E9-48EC-8D22-45E9FA9984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547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119BD1-7805-4139-80B8-F835B17C4928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094DE3-9845-4BC0-AEC4-C33AFF65CCD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467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0217F8-18E0-4187-948B-D350653B0E9A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B775FD-3C93-4ED1-A0CF-601592828E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509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5AB7-7244-420A-A258-3473A660B601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F42B-54A8-46A5-B02B-A0B7313E5A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240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147D-4A00-4932-B9ED-D3C0E7B65180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21A8FD-F3DF-430D-AF02-10AB1D33338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92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B92C-8E99-4460-B24F-8E5FFE4FEABC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63AD-4A50-4E8D-8510-B750E418F87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49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7F13EB-3374-4E01-B62E-846CA5DBD391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C756AB6-D459-4AFC-9A62-D6B22285FC4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0857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AD4DEF-ADAB-4EB8-9830-527CF48E0015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5C374-BC47-4E7B-803E-DF8C6CBF7D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7" r:id="rId2"/>
    <p:sldLayoutId id="2147483882" r:id="rId3"/>
    <p:sldLayoutId id="2147483883" r:id="rId4"/>
    <p:sldLayoutId id="2147483884" r:id="rId5"/>
    <p:sldLayoutId id="2147483878" r:id="rId6"/>
    <p:sldLayoutId id="2147483885" r:id="rId7"/>
    <p:sldLayoutId id="2147483879" r:id="rId8"/>
    <p:sldLayoutId id="2147483886" r:id="rId9"/>
    <p:sldLayoutId id="2147483880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 to HTML5</a:t>
            </a:r>
            <a:endParaRPr lang="th-TH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>
                <a:cs typeface="FreesiaUPC" pitchFamily="34" charset="-34"/>
              </a:rPr>
              <a:t>CSS Styles</a:t>
            </a:r>
            <a:endParaRPr lang="th-TH" smtClean="0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Inheritance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Tags you add inside other tag inherit the outer tag’s formatting, unless you specify otherwise.</a:t>
            </a:r>
          </a:p>
          <a:p>
            <a:r>
              <a:rPr lang="en-US" smtClean="0">
                <a:cs typeface="FreesiaUPC" pitchFamily="34" charset="-34"/>
              </a:rPr>
              <a:t>For example, if you define a style for the &lt;body&gt; tag, any heading or paragraph tags you nested within &lt;body&gt; tag inherit the same formatting.</a:t>
            </a:r>
          </a:p>
          <a:p>
            <a:r>
              <a:rPr lang="en-US" smtClean="0">
                <a:cs typeface="FreesiaUPC" pitchFamily="34" charset="-34"/>
              </a:rPr>
              <a:t>HTML inheritance makes it easy to keep the formatting consistent as you add new items within an element.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4876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Inheritance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7123113" cy="40481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an Internal Style Sheet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create an internal style sheet that resides within the &lt;head&gt; tag of your HTML5 document.</a:t>
            </a:r>
          </a:p>
          <a:p>
            <a:r>
              <a:rPr lang="en-US" smtClean="0">
                <a:cs typeface="FreesiaUPC" pitchFamily="34" charset="-34"/>
              </a:rPr>
              <a:t>The styles of an internal style sheet are delineated by &lt;style&gt; and &lt;/style&gt; tags and apply only to the HTML in that document.</a:t>
            </a:r>
          </a:p>
          <a:p>
            <a:r>
              <a:rPr lang="en-US" smtClean="0">
                <a:cs typeface="FreesiaUPC" pitchFamily="34" charset="-34"/>
              </a:rPr>
              <a:t>Internal style sheets are handy if your website consists of a single page because you can change both style rules and HTML in the same file.</a:t>
            </a:r>
          </a:p>
          <a:p>
            <a:r>
              <a:rPr lang="en-US" smtClean="0">
                <a:cs typeface="FreesiaUPC" pitchFamily="34" charset="-34"/>
              </a:rPr>
              <a:t>If you want to apply the same styles to multiple web pages, consider putting the styles in an external style sheet instead.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an Internal Style Sheet</a:t>
            </a:r>
          </a:p>
        </p:txBody>
      </p:sp>
      <p:pic>
        <p:nvPicPr>
          <p:cNvPr id="21507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638" y="1743075"/>
            <a:ext cx="7305675" cy="42100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an Internal Style Sheet</a:t>
            </a: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363" y="1833563"/>
            <a:ext cx="7134225" cy="40290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What is the Type Attribute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The type attribute of the &lt;style&gt; tag defines the styling language used inside the &lt;style&gt; tag.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The value “text/css” specifies that the code is CSS.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The “text/css” value is also the default, which means if you do not include the attribute, any CSS code inside the &lt;style&gt; tag will still be recognized and work correctly.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an External Style Sheet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use an external style sheet to define formatting and layout instructions and then apply those instructions to your HTML5 document.</a:t>
            </a:r>
          </a:p>
          <a:p>
            <a:r>
              <a:rPr lang="en-US" smtClean="0">
                <a:cs typeface="FreesiaUPC" pitchFamily="34" charset="-34"/>
              </a:rPr>
              <a:t>Style sheets can include rules for customizing text, tables, form elements, and more.</a:t>
            </a:r>
          </a:p>
          <a:p>
            <a:r>
              <a:rPr lang="en-US" smtClean="0">
                <a:cs typeface="FreesiaUPC" pitchFamily="34" charset="-34"/>
              </a:rPr>
              <a:t>You can save the style sheet as a text file and assign the .css file extension to identify the file as a Cascading Style Sheet.</a:t>
            </a:r>
          </a:p>
          <a:p>
            <a:r>
              <a:rPr lang="en-US" smtClean="0">
                <a:cs typeface="FreesiaUPC" pitchFamily="34" charset="-34"/>
              </a:rPr>
              <a:t>For easy access, you can save the file in the same folder as your HTML5 file.</a:t>
            </a:r>
          </a:p>
          <a:p>
            <a:r>
              <a:rPr lang="en-US" smtClean="0">
                <a:cs typeface="FreesiaUPC" pitchFamily="34" charset="-34"/>
              </a:rPr>
              <a:t>If you have multiple style sheets and wants to keep them separate, you can save them in a subdirectory.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an External Style Sheet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new document in your text editor and save the file as styles.css</a:t>
            </a: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You can also add comments to your style sheets by using /* and */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590800"/>
            <a:ext cx="58102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Link to a Style Sheet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link to an external style sheet to assign a set of formatting rules to your HTML5 document.</a:t>
            </a:r>
          </a:p>
          <a:p>
            <a:r>
              <a:rPr lang="en-US" smtClean="0">
                <a:cs typeface="FreesiaUPC" pitchFamily="34" charset="-34"/>
              </a:rPr>
              <a:t>You use the &lt;link&gt; tag to specify the filename and location of the style sheet.</a:t>
            </a:r>
          </a:p>
          <a:p>
            <a:r>
              <a:rPr lang="en-US" smtClean="0">
                <a:cs typeface="FreesiaUPC" pitchFamily="34" charset="-34"/>
              </a:rPr>
              <a:t>You can link multiple documents to the same style sheet to give all the pages in your site a consistent look and feel.</a:t>
            </a:r>
          </a:p>
          <a:p>
            <a:r>
              <a:rPr lang="en-US" smtClean="0">
                <a:cs typeface="FreesiaUPC" pitchFamily="34" charset="-34"/>
              </a:rPr>
              <a:t>You can also assign multiple style sheets to a single document by adding more than one &lt;link&gt; tag.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Link to a Style Sheet</a:t>
            </a: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98650"/>
            <a:ext cx="8153400" cy="28257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Understanding Style Sheets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HTML5 enables you to define many different types of content on a web page, including headings, paragraphs, lists, images, input fields, canvases, and multimedia.</a:t>
            </a:r>
          </a:p>
          <a:p>
            <a:r>
              <a:rPr lang="en-US" smtClean="0">
                <a:cs typeface="FreesiaUPC" pitchFamily="34" charset="-34"/>
              </a:rPr>
              <a:t>To specify how this content looks, you need to add Cascading Style Sheets, or CSS.</a:t>
            </a:r>
          </a:p>
          <a:p>
            <a:r>
              <a:rPr lang="en-US" smtClean="0">
                <a:cs typeface="FreesiaUPC" pitchFamily="34" charset="-34"/>
              </a:rPr>
              <a:t>CSS lets you specify colors, font families, backgrounds, margin widths, alignment, and much, much more.</a:t>
            </a:r>
          </a:p>
          <a:p>
            <a:r>
              <a:rPr lang="en-US" smtClean="0">
                <a:cs typeface="FreesiaUPC" pitchFamily="34" charset="-34"/>
              </a:rPr>
              <a:t>A CSS style sheet is typically a text file separate from your HTML document.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Link to a Style Sheet</a:t>
            </a: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888" y="1819275"/>
            <a:ext cx="7115175" cy="40576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a Style Locally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apply a style to a single instance of a tag in your document using an HTML attribute.</a:t>
            </a:r>
          </a:p>
          <a:p>
            <a:r>
              <a:rPr lang="en-US" smtClean="0">
                <a:cs typeface="FreesiaUPC" pitchFamily="34" charset="-34"/>
              </a:rPr>
              <a:t>The style attribute enables you to apply a style rule to a tag without having to define the rule separately in an internal or external style sheet.</a:t>
            </a:r>
          </a:p>
          <a:p>
            <a:r>
              <a:rPr lang="en-US" smtClean="0">
                <a:cs typeface="FreesiaUPC" pitchFamily="34" charset="-34"/>
              </a:rPr>
              <a:t>A style applied locally overrides any styles found on external or internal style sheets for the same tag.</a:t>
            </a:r>
          </a:p>
          <a:p>
            <a:r>
              <a:rPr lang="en-US" smtClean="0">
                <a:cs typeface="FreesiaUPC" pitchFamily="34" charset="-34"/>
              </a:rPr>
              <a:t>Applying style locally works best for one time changes or for quickly testing a style on content.</a:t>
            </a:r>
          </a:p>
          <a:p>
            <a:r>
              <a:rPr lang="en-US" smtClean="0">
                <a:cs typeface="FreesiaUPC" pitchFamily="34" charset="-34"/>
              </a:rPr>
              <a:t>You should use internal or external style sheets for styles you plan to apply more than once.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a Style Locally</a:t>
            </a:r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8153400" cy="30083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a Style Locally</a:t>
            </a:r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819275"/>
            <a:ext cx="7143750" cy="40576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Styles to Multiple Tags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separate a list of selectors by commas to apply the same set of styles to all of them.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You can use the universal selector (*) to apply styles to every HTML tag in your document.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You can override such a rule by writing additional rules for specific tags.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489200"/>
            <a:ext cx="55340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71900"/>
            <a:ext cx="2438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65713"/>
            <a:ext cx="2819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Styles to Multiple Tags</a:t>
            </a: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828800"/>
            <a:ext cx="7143750" cy="4038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a Style Using a Class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create a CSS class to apply a style rule to specific instances of HTML tags in a page.</a:t>
            </a:r>
          </a:p>
          <a:p>
            <a:r>
              <a:rPr lang="en-US" smtClean="0">
                <a:cs typeface="FreesiaUPC" pitchFamily="34" charset="-34"/>
              </a:rPr>
              <a:t>For example, if you want the introductory paragraphs formatted differently from all the other paragraphs, you can create a class specifically for the introductory paragraphs.</a:t>
            </a:r>
          </a:p>
          <a:p>
            <a:r>
              <a:rPr lang="en-US" smtClean="0">
                <a:cs typeface="FreesiaUPC" pitchFamily="34" charset="-34"/>
              </a:rPr>
              <a:t>After you create the class and assign it using the class attribute, the browser applies the formatting to all the affected paragraphs.</a:t>
            </a: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14900"/>
            <a:ext cx="7334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a Style Using a Class</a:t>
            </a:r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958975"/>
            <a:ext cx="8153400" cy="37782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a Style Using a Class</a:t>
            </a:r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828800"/>
            <a:ext cx="7143750" cy="4038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Generic Class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use a generic class to format more than one type of tag.</a:t>
            </a:r>
          </a:p>
          <a:p>
            <a:r>
              <a:rPr lang="en-US" smtClean="0">
                <a:cs typeface="FreesiaUPC" pitchFamily="34" charset="-34"/>
              </a:rPr>
              <a:t>For example, you might use a generic class to format both paragraphs and level 3 headings in a document.</a:t>
            </a:r>
          </a:p>
          <a:p>
            <a:r>
              <a:rPr lang="en-US" smtClean="0">
                <a:cs typeface="FreesiaUPC" pitchFamily="34" charset="-34"/>
              </a:rPr>
              <a:t>When defining a generic class, simply type a period followed by the class name and then your declaration.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Do not type an HTML tag before the period.</a:t>
            </a: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140200"/>
            <a:ext cx="3128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Defining Style Sheets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 style sheet holds formatting codes that control the appearance of your web page.</a:t>
            </a:r>
          </a:p>
          <a:p>
            <a:r>
              <a:rPr lang="en-US" smtClean="0">
                <a:cs typeface="FreesiaUPC" pitchFamily="34" charset="-34"/>
              </a:rPr>
              <a:t>You can use style sheets to change the look of any page element, such as paragraphs, lists, backgrounds, and more.</a:t>
            </a:r>
          </a:p>
          <a:p>
            <a:r>
              <a:rPr lang="en-US" smtClean="0">
                <a:cs typeface="FreesiaUPC" pitchFamily="34" charset="-34"/>
              </a:rPr>
              <a:t>Any time you want to apply the formatting from an external style sheet to an HTML document, you attach the style sheet to the page using a &lt;link&gt; tag.</a:t>
            </a:r>
          </a:p>
          <a:p>
            <a:r>
              <a:rPr lang="en-US" smtClean="0">
                <a:cs typeface="FreesiaUPC" pitchFamily="34" charset="-34"/>
              </a:rPr>
              <a:t>Style sheet files have a .css file extension.</a:t>
            </a:r>
          </a:p>
          <a:p>
            <a:r>
              <a:rPr lang="en-US" smtClean="0">
                <a:cs typeface="FreesiaUPC" pitchFamily="34" charset="-34"/>
              </a:rPr>
              <a:t>Style sheets can also be internal, residing within your HTML code between &lt;style&gt; and &lt;/style&gt; tags.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Generic Class</a:t>
            </a:r>
          </a:p>
        </p:txBody>
      </p:sp>
      <p:pic>
        <p:nvPicPr>
          <p:cNvPr id="3891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870075"/>
            <a:ext cx="8153400" cy="39560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Generic Class</a:t>
            </a:r>
          </a:p>
        </p:txBody>
      </p:sp>
      <p:pic>
        <p:nvPicPr>
          <p:cNvPr id="39939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828800"/>
            <a:ext cx="7143750" cy="4038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Assign Multiple Classes to a Tag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assign multiple classes to a tag to add more than one set of styles to that tag.</a:t>
            </a:r>
          </a:p>
          <a:p>
            <a:r>
              <a:rPr lang="en-US" smtClean="0">
                <a:cs typeface="FreesiaUPC" pitchFamily="34" charset="-34"/>
              </a:rPr>
              <a:t>You separate the class names with spaces.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25650"/>
            <a:ext cx="33718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81338"/>
            <a:ext cx="77724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Assign Multiple Classes to a Tag</a:t>
            </a:r>
          </a:p>
        </p:txBody>
      </p:sp>
      <p:pic>
        <p:nvPicPr>
          <p:cNvPr id="41987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363" y="1833563"/>
            <a:ext cx="7134225" cy="40290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a Style Using an ID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apply an id attribute to an HTML tag on your page to give it a unique identifier.</a:t>
            </a:r>
          </a:p>
          <a:p>
            <a:r>
              <a:rPr lang="en-US" smtClean="0">
                <a:cs typeface="FreesiaUPC" pitchFamily="34" charset="-34"/>
              </a:rPr>
              <a:t>You can then apply styles to that HTML tag using a special CSS selector for that tag.</a:t>
            </a:r>
          </a:p>
          <a:p>
            <a:r>
              <a:rPr lang="en-US" smtClean="0">
                <a:cs typeface="FreesiaUPC" pitchFamily="34" charset="-34"/>
              </a:rPr>
              <a:t>Using the id attribute to apply styles is an alternative to using the class attribute.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6477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a Style Using an ID</a:t>
            </a:r>
          </a:p>
        </p:txBody>
      </p:sp>
      <p:pic>
        <p:nvPicPr>
          <p:cNvPr id="4403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758950"/>
            <a:ext cx="8153400" cy="41783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a Style Using an ID</a:t>
            </a:r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1824038"/>
            <a:ext cx="7124700" cy="40481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Difference Between ID and Classes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By definition, such an identifier should be assigned to only one tag on your page.</a:t>
            </a:r>
          </a:p>
          <a:p>
            <a:r>
              <a:rPr lang="en-US" smtClean="0">
                <a:cs typeface="FreesiaUPC" pitchFamily="34" charset="-34"/>
              </a:rPr>
              <a:t>For example, if you assign a page-title identifier to an &lt;h1&gt; tag at the top of your page using the id attribute, you should not assign the page-title identifier to any other instance of the &lt;h1&gt; tag, or to any other tags, on the page.</a:t>
            </a:r>
          </a:p>
          <a:p>
            <a:r>
              <a:rPr lang="en-US" smtClean="0">
                <a:cs typeface="FreesiaUPC" pitchFamily="34" charset="-34"/>
              </a:rPr>
              <a:t>However, if you do assign that identifier to multiple tags, most browsers do no complain and apply any associated styles to all of the tags.</a:t>
            </a:r>
          </a:p>
          <a:p>
            <a:r>
              <a:rPr lang="en-US" smtClean="0">
                <a:cs typeface="FreesiaUPC" pitchFamily="34" charset="-34"/>
              </a:rPr>
              <a:t>To follow the official CSS specification, if you want to apply a style to multiple tags, you should create a class.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Link to Media-specific Style Sheets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link to several style sheets in your HTML document and specify that different style sheets be applied for different media using the media attribute.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For example, one style sheet could be applied when the document is displayed on a computer screen, another style sheet could be applied when the document is printed, and yet another could be applied for viewing on a mobile phone or other handheld device.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Link to Media-specific Style Sheets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two new CSS documents.</a:t>
            </a: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616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Controlling Multiple Pages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link every page in your website to a single style sheet.</a:t>
            </a:r>
          </a:p>
          <a:p>
            <a:r>
              <a:rPr lang="en-US" smtClean="0">
                <a:cs typeface="FreesiaUPC" pitchFamily="34" charset="-34"/>
              </a:rPr>
              <a:t>Any changes you make to the style sheet rules are reflected in every HTML document linking to the sheet.</a:t>
            </a:r>
          </a:p>
          <a:p>
            <a:r>
              <a:rPr lang="en-US" smtClean="0">
                <a:cs typeface="FreesiaUPC" pitchFamily="34" charset="-34"/>
              </a:rPr>
              <a:t>By storing all the formatting information in one place, you can easily update the appearance of your site’s page all at onces.</a:t>
            </a:r>
          </a:p>
          <a:p>
            <a:r>
              <a:rPr lang="en-US" smtClean="0">
                <a:cs typeface="FreesiaUPC" pitchFamily="34" charset="-34"/>
              </a:rPr>
              <a:t>This can be a real timesaver if your site consists of lots of pages.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Link to Media-specific Style Sheets</a:t>
            </a:r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8153400" cy="29384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Link to Media-specific Style Sheets</a:t>
            </a:r>
          </a:p>
        </p:txBody>
      </p:sp>
      <p:pic>
        <p:nvPicPr>
          <p:cNvPr id="5017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828800"/>
            <a:ext cx="8153400" cy="43370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Media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09600" y="1752600"/>
          <a:ext cx="8153400" cy="461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225"/>
                <a:gridCol w="6480175"/>
              </a:tblGrid>
              <a:tr h="3708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Media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</a:t>
                      </a:r>
                      <a:r>
                        <a:rPr lang="en-US" sz="1800" baseline="0" dirty="0" smtClean="0"/>
                        <a:t> all devices</a:t>
                      </a:r>
                    </a:p>
                  </a:txBody>
                  <a:tcPr marT="45723" marB="45723"/>
                </a:tc>
              </a:tr>
              <a:tr h="3708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braille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braille tactile feed back devices</a:t>
                      </a:r>
                    </a:p>
                  </a:txBody>
                  <a:tcPr marT="45723" marB="45723"/>
                </a:tc>
              </a:tr>
              <a:tr h="3708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embossed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paged braille printers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6401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handheld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handheld devices</a:t>
                      </a:r>
                      <a:r>
                        <a:rPr lang="en-US" sz="1800" baseline="0" dirty="0" smtClean="0"/>
                        <a:t> such as mobile phones </a:t>
                      </a:r>
                    </a:p>
                    <a:p>
                      <a:r>
                        <a:rPr lang="en-US" sz="1800" baseline="0" dirty="0" smtClean="0"/>
                        <a:t>(* not include iPhone, </a:t>
                      </a:r>
                      <a:r>
                        <a:rPr lang="en-US" sz="1800" baseline="0" dirty="0" err="1" smtClean="0"/>
                        <a:t>iPad</a:t>
                      </a:r>
                      <a:r>
                        <a:rPr lang="en-US" sz="1800" baseline="0" dirty="0" smtClean="0"/>
                        <a:t>, and Android phone)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print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printed pages and for documents viewed in print preview mode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projection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projected presentations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screen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color computer screens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speech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speech synthesizers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6401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tty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teletypes, terminals and other media that use</a:t>
                      </a:r>
                      <a:r>
                        <a:rPr lang="en-US" sz="1800" baseline="0" dirty="0" smtClean="0"/>
                        <a:t> a fixed-pitch character grid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tv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televisions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cs typeface="FreesiaUPC" pitchFamily="34" charset="-34"/>
              </a:rPr>
              <a:t>Link to Style Sheets for iPads, iPhones, and Android Phones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Creating styles specifically for iPad tablets, iPhones, and phones based on the Android operating system requires specialized coding.</a:t>
            </a:r>
          </a:p>
          <a:p>
            <a:r>
              <a:rPr lang="en-US" smtClean="0">
                <a:cs typeface="FreesiaUPC" pitchFamily="34" charset="-34"/>
              </a:rPr>
              <a:t>You cannot simply specify the handheld media type when you link to your CSS.</a:t>
            </a:r>
          </a:p>
          <a:p>
            <a:r>
              <a:rPr lang="en-US" smtClean="0">
                <a:cs typeface="FreesiaUPC" pitchFamily="34" charset="-34"/>
              </a:rPr>
              <a:t>The iPad, iPhone, and Android OS web browser ignore handheld links and instead behave more like browsers on tradition computers – they load style sheets  specific to the screen media type.</a:t>
            </a:r>
          </a:p>
          <a:p>
            <a:r>
              <a:rPr lang="en-US" smtClean="0">
                <a:cs typeface="FreesiaUPC" pitchFamily="34" charset="-34"/>
              </a:rPr>
              <a:t>However, you can create style sheets specific to browsers on these devices by checking the maximum width of the device screen.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Link to an iPad-specific Style Sheet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an external style sheet with rules specific to the iPad.</a:t>
            </a:r>
          </a:p>
          <a:p>
            <a:r>
              <a:rPr lang="en-US" smtClean="0">
                <a:cs typeface="FreesiaUPC" pitchFamily="34" charset="-34"/>
              </a:rPr>
              <a:t>Link to the style sheet in your document using the &lt;link&gt; tag.</a:t>
            </a: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The current iPad screen has a width of 1024 pixels on its longer side.</a:t>
            </a:r>
          </a:p>
          <a:p>
            <a:r>
              <a:rPr lang="en-US" smtClean="0">
                <a:cs typeface="FreesiaUPC" pitchFamily="34" charset="-34"/>
              </a:rPr>
              <a:t>When the page is opened on an iPad, the styles are applied.</a:t>
            </a:r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cs typeface="FreesiaUPC" pitchFamily="34" charset="-34"/>
              </a:rPr>
              <a:t>Link to and iPhone- and Android-specific Style Sheet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style sheet with rules specific to the iPhone and Android phones.</a:t>
            </a:r>
          </a:p>
          <a:p>
            <a:r>
              <a:rPr lang="en-US" smtClean="0">
                <a:cs typeface="FreesiaUPC" pitchFamily="34" charset="-34"/>
              </a:rPr>
              <a:t>Link to the style sheet in your document using the &lt;link&gt; tag.</a:t>
            </a: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The current iPhone screens have a width of 480 pixels on their longer sides.</a:t>
            </a:r>
          </a:p>
          <a:p>
            <a:r>
              <a:rPr lang="en-US" smtClean="0">
                <a:cs typeface="FreesiaUPC" pitchFamily="34" charset="-34"/>
              </a:rPr>
              <a:t>When the page is opened on an iPhone or Android phone, the styles are applied.</a:t>
            </a:r>
          </a:p>
          <a:p>
            <a:endParaRPr lang="en-US" smtClean="0">
              <a:cs typeface="FreesiaUPC" pitchFamily="34" charset="-34"/>
            </a:endParaRPr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cs typeface="FreesiaUPC" pitchFamily="34" charset="-34"/>
              </a:rPr>
              <a:t>Optimizing a Page for Mobile Device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Key things to consider are that you are designing for a smaller screen, navigation by touch, and slower download speeds.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You should consider increasing the font size to make the text more legible and links easier to tap; turning off the display of larger images to reduce the page download time; and disabling CSS float styles to convert multicolumn layouts into single-column layouts, which can be easier to view on smaller screens.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Define Styles for Nested Tags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set up style rules for your page based on how tags are nested inside other tags.</a:t>
            </a:r>
          </a:p>
          <a:p>
            <a:r>
              <a:rPr lang="en-US" smtClean="0">
                <a:cs typeface="FreesiaUPC" pitchFamily="34" charset="-34"/>
              </a:rPr>
              <a:t>For example, you can specify that a style rule be applied to a heading tag, but only when that heading is nested inside a certain type of section tag.</a:t>
            </a:r>
          </a:p>
          <a:p>
            <a:r>
              <a:rPr lang="en-US" smtClean="0">
                <a:cs typeface="FreesiaUPC" pitchFamily="34" charset="-34"/>
              </a:rPr>
              <a:t>You create such a style rule by specifying a sequence of tags or tag classes in a selector.</a:t>
            </a:r>
          </a:p>
          <a:p>
            <a:r>
              <a:rPr lang="en-US" smtClean="0">
                <a:cs typeface="FreesiaUPC" pitchFamily="34" charset="-34"/>
              </a:rPr>
              <a:t>The nested order of tags on your page must match the sequence of the tags in the selector.</a:t>
            </a:r>
          </a:p>
          <a:p>
            <a:r>
              <a:rPr lang="en-US" smtClean="0">
                <a:cs typeface="FreesiaUPC" pitchFamily="34" charset="-34"/>
              </a:rPr>
              <a:t>Defining style rules this way enables you to efficiently apply styles to precise sections of your page.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Define Styles for Nested Tags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new style sheet file and type the following</a:t>
            </a: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You specify a nested tag style by type the name of the outer tag or tag class follow by a space and the name of the inner tag or tag class.</a:t>
            </a:r>
          </a:p>
          <a:p>
            <a:r>
              <a:rPr lang="en-US" smtClean="0">
                <a:cs typeface="FreesiaUPC" pitchFamily="34" charset="-34"/>
              </a:rPr>
              <a:t>In this example, the selector is made up of an outer tag class, section.first, and an inner tag, h2.</a:t>
            </a:r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091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Styles for Nested Tags</a:t>
            </a:r>
          </a:p>
        </p:txBody>
      </p:sp>
      <p:pic>
        <p:nvPicPr>
          <p:cNvPr id="58371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8153400" cy="31972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Style Sheet Syntax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Style sheets are made up of rules, and each rule has two distinct parts: a selector and a declaration.</a:t>
            </a:r>
          </a:p>
          <a:p>
            <a:r>
              <a:rPr lang="en-US" smtClean="0">
                <a:cs typeface="FreesiaUPC" pitchFamily="34" charset="-34"/>
              </a:rPr>
              <a:t>The selector specifies the element to which you want to apply a style rule.</a:t>
            </a:r>
          </a:p>
          <a:p>
            <a:r>
              <a:rPr lang="en-US" smtClean="0">
                <a:cs typeface="FreesiaUPC" pitchFamily="34" charset="-34"/>
              </a:rPr>
              <a:t>The declaration specifies the formatting for the selector.</a:t>
            </a: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The above example, the selector is h2 and {color: red} is the declaration.</a:t>
            </a:r>
          </a:p>
          <a:p>
            <a:r>
              <a:rPr lang="en-US" smtClean="0">
                <a:cs typeface="FreesiaUPC" pitchFamily="34" charset="-34"/>
              </a:rPr>
              <a:t>When applied to a page, this rule make all level2 headings appear in red.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86175"/>
            <a:ext cx="28638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Apply Styles for Nested Tags</a:t>
            </a:r>
          </a:p>
        </p:txBody>
      </p:sp>
      <p:pic>
        <p:nvPicPr>
          <p:cNvPr id="5939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824038"/>
            <a:ext cx="7143750" cy="40481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Parent-Child Relationship in CSS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specify that a style rule be applied only to the immediate descendant, or child, of a tag using a greater-than symbol (&gt;) in the selector.</a:t>
            </a:r>
          </a:p>
          <a:p>
            <a:r>
              <a:rPr lang="en-US" smtClean="0">
                <a:cs typeface="FreesiaUPC" pitchFamily="34" charset="-34"/>
              </a:rPr>
              <a:t>The following applies a rule to a &lt;p&gt; tag that is directly inside of an &lt;article&gt; tag.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This rule would apply to the following.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The rule wound not apply to the following.</a:t>
            </a:r>
          </a:p>
        </p:txBody>
      </p:sp>
      <p:pic>
        <p:nvPicPr>
          <p:cNvPr id="604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95700"/>
            <a:ext cx="6122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5040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62600"/>
            <a:ext cx="75438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Style Sheet Declarations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 declaration consist of one or more property-value pairs such as font-size: 12px or position: absolute.</a:t>
            </a:r>
          </a:p>
          <a:p>
            <a:r>
              <a:rPr lang="en-US" smtClean="0">
                <a:cs typeface="FreesiaUPC" pitchFamily="34" charset="-34"/>
              </a:rPr>
              <a:t>Each property and value is separate by a colon.</a:t>
            </a:r>
          </a:p>
          <a:p>
            <a:r>
              <a:rPr lang="en-US" smtClean="0">
                <a:cs typeface="FreesiaUPC" pitchFamily="34" charset="-34"/>
              </a:rPr>
              <a:t>Multiple property-value pairs are separated by semicolons.</a:t>
            </a:r>
          </a:p>
          <a:p>
            <a:endParaRPr lang="en-US" smtClean="0">
              <a:cs typeface="FreesiaUPC" pitchFamily="34" charset="-34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619500"/>
            <a:ext cx="44577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Style Class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If you want to apply formatting to only a particular instance of a tag, you can define a CSS class for that tag.</a:t>
            </a: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The above code defines a “huge” class that can be applied to HTML.</a:t>
            </a:r>
          </a:p>
          <a:p>
            <a:endParaRPr lang="en-US" smtClean="0">
              <a:cs typeface="FreesiaUPC" pitchFamily="34" charset="-34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514600"/>
            <a:ext cx="4352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Style Class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apply the class using the class attribute inside a paragraph tag.</a:t>
            </a:r>
          </a:p>
          <a:p>
            <a:endParaRPr lang="en-US" smtClean="0">
              <a:cs typeface="FreesiaUPC" pitchFamily="34" charset="-34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514600"/>
            <a:ext cx="79819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Style Class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1828800"/>
            <a:ext cx="7124700" cy="4038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1688</TotalTime>
  <Words>2486</Words>
  <Application>Microsoft Office PowerPoint</Application>
  <PresentationFormat>On-screen Show (4:3)</PresentationFormat>
  <Paragraphs>233</Paragraphs>
  <Slides>51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Angsana New</vt:lpstr>
      <vt:lpstr>Tw Cen MT</vt:lpstr>
      <vt:lpstr>FreesiaUPC</vt:lpstr>
      <vt:lpstr>Wingdings</vt:lpstr>
      <vt:lpstr>Wingdings 2</vt:lpstr>
      <vt:lpstr>Calibri</vt:lpstr>
      <vt:lpstr>Cordia New</vt:lpstr>
      <vt:lpstr>Median</vt:lpstr>
      <vt:lpstr>Introduction to HTML5</vt:lpstr>
      <vt:lpstr>Understanding Style Sheets</vt:lpstr>
      <vt:lpstr>Defining Style Sheets</vt:lpstr>
      <vt:lpstr>Controlling Multiple Pages</vt:lpstr>
      <vt:lpstr>Style Sheet Syntax</vt:lpstr>
      <vt:lpstr>Style Sheet Declarations</vt:lpstr>
      <vt:lpstr>Style Class</vt:lpstr>
      <vt:lpstr>Style Class</vt:lpstr>
      <vt:lpstr>Style Class</vt:lpstr>
      <vt:lpstr>Inheritance</vt:lpstr>
      <vt:lpstr>Inheritance</vt:lpstr>
      <vt:lpstr>Create an Internal Style Sheet</vt:lpstr>
      <vt:lpstr>Create an Internal Style Sheet</vt:lpstr>
      <vt:lpstr>Create an Internal Style Sheet</vt:lpstr>
      <vt:lpstr>What is the Type Attribute</vt:lpstr>
      <vt:lpstr>Create an External Style Sheet</vt:lpstr>
      <vt:lpstr>Create an External Style Sheet</vt:lpstr>
      <vt:lpstr>Link to a Style Sheet</vt:lpstr>
      <vt:lpstr>Link to a Style Sheet</vt:lpstr>
      <vt:lpstr>Link to a Style Sheet</vt:lpstr>
      <vt:lpstr>Apply a Style Locally</vt:lpstr>
      <vt:lpstr>Apply a Style Locally</vt:lpstr>
      <vt:lpstr>Apply a Style Locally</vt:lpstr>
      <vt:lpstr>Apply Styles to Multiple Tags</vt:lpstr>
      <vt:lpstr>Apply Styles to Multiple Tags</vt:lpstr>
      <vt:lpstr>Apply a Style Using a Class</vt:lpstr>
      <vt:lpstr>Apply a Style Using a Class</vt:lpstr>
      <vt:lpstr>Apply a Style Using a Class</vt:lpstr>
      <vt:lpstr>Generic Class</vt:lpstr>
      <vt:lpstr>Generic Class</vt:lpstr>
      <vt:lpstr>Generic Class</vt:lpstr>
      <vt:lpstr>Assign Multiple Classes to a Tag</vt:lpstr>
      <vt:lpstr>Assign Multiple Classes to a Tag</vt:lpstr>
      <vt:lpstr>Apply a Style Using an ID</vt:lpstr>
      <vt:lpstr>Apply a Style Using an ID</vt:lpstr>
      <vt:lpstr>Apply a Style Using an ID</vt:lpstr>
      <vt:lpstr>Difference Between ID and Classes</vt:lpstr>
      <vt:lpstr>Link to Media-specific Style Sheets</vt:lpstr>
      <vt:lpstr>Link to Media-specific Style Sheets</vt:lpstr>
      <vt:lpstr>Link to Media-specific Style Sheets</vt:lpstr>
      <vt:lpstr>Link to Media-specific Style Sheets</vt:lpstr>
      <vt:lpstr>Media Types</vt:lpstr>
      <vt:lpstr>Link to Style Sheets for iPads, iPhones, and Android Phones</vt:lpstr>
      <vt:lpstr>Link to an iPad-specific Style Sheet</vt:lpstr>
      <vt:lpstr>Link to and iPhone- and Android-specific Style Sheet</vt:lpstr>
      <vt:lpstr>Optimizing a Page for Mobile Device</vt:lpstr>
      <vt:lpstr>Define Styles for Nested Tags</vt:lpstr>
      <vt:lpstr>Define Styles for Nested Tags</vt:lpstr>
      <vt:lpstr>Apply Styles for Nested Tags</vt:lpstr>
      <vt:lpstr>Apply Styles for Nested Tags</vt:lpstr>
      <vt:lpstr>Parent-Child Relationship in CSS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Application Development</dc:title>
  <dc:creator>sKzXP</dc:creator>
  <cp:lastModifiedBy>Windows User</cp:lastModifiedBy>
  <cp:revision>235</cp:revision>
  <dcterms:created xsi:type="dcterms:W3CDTF">2011-08-02T15:46:07Z</dcterms:created>
  <dcterms:modified xsi:type="dcterms:W3CDTF">2012-07-10T08:52:39Z</dcterms:modified>
</cp:coreProperties>
</file>