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2"/>
  </p:notesMasterIdLst>
  <p:sldIdLst>
    <p:sldId id="256" r:id="rId2"/>
    <p:sldId id="279" r:id="rId3"/>
    <p:sldId id="280" r:id="rId4"/>
    <p:sldId id="281" r:id="rId5"/>
    <p:sldId id="282" r:id="rId6"/>
    <p:sldId id="283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65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6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869" autoAdjust="0"/>
  </p:normalViewPr>
  <p:slideViewPr>
    <p:cSldViewPr showGuides="1">
      <p:cViewPr>
        <p:scale>
          <a:sx n="60" d="100"/>
          <a:sy n="60" d="100"/>
        </p:scale>
        <p:origin x="-157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44AE84C-F25A-42CA-84C1-DA60C4A69353}" type="datetimeFigureOut">
              <a:rPr lang="en-US"/>
              <a:pPr>
                <a:defRPr/>
              </a:pPr>
              <a:t>7/16/2012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F6A2D90-F7EC-4DDD-B094-CC2FB8BB9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44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Mr. </a:t>
            </a:r>
            <a:r>
              <a:rPr lang="en-US" dirty="0" err="1" smtClean="0"/>
              <a:t>Krittiphon</a:t>
            </a:r>
            <a:r>
              <a:rPr lang="en-US" dirty="0" smtClean="0"/>
              <a:t> </a:t>
            </a:r>
            <a:r>
              <a:rPr lang="en-US" smtClean="0"/>
              <a:t>Thanonchanakit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Krittiphon@live.com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A2D90-F7EC-4DDD-B094-CC2FB8BB918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0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cs typeface="Cordia New" pitchFamily="34" charset="-34"/>
              </a:rPr>
              <a:t>&lt;small&gt;Copyright 2011 @ My Adventure Travel&lt;/small&gt;</a:t>
            </a:r>
            <a:endParaRPr lang="th-TH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9F70CED2-0166-416D-9EED-F1C08DB8EBB8}" type="slidenum">
              <a:rPr lang="en-US" sz="1200" smtClean="0"/>
              <a:pPr eaLnBrk="1" hangingPunct="1"/>
              <a:t>61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cs typeface="Cordia New" pitchFamily="34" charset="-34"/>
              </a:rPr>
              <a:t>&lt;!– TODO: Add a photo here</a:t>
            </a:r>
            <a:r>
              <a:rPr lang="en-US" smtClean="0">
                <a:cs typeface="Cordia New" pitchFamily="34" charset="-34"/>
                <a:sym typeface="Wingdings" pitchFamily="2" charset="2"/>
              </a:rPr>
              <a:t> --&gt;</a:t>
            </a:r>
            <a:endParaRPr lang="th-TH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C7060346-5BEA-4B0C-A2A3-73CAD550D2A4}" type="slidenum">
              <a:rPr lang="en-US" sz="1200" smtClean="0"/>
              <a:pPr eaLnBrk="1" hangingPunct="1"/>
              <a:t>64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79DE6071-9A3C-4E00-947F-1C188F385C56}" type="slidenum">
              <a:rPr lang="en-US" sz="1200" smtClean="0"/>
              <a:pPr eaLnBrk="1" hangingPunct="1"/>
              <a:t>65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cs typeface="Cordia New" pitchFamily="34" charset="-34"/>
              </a:rPr>
              <a:t>&lt;dl&gt;</a:t>
            </a:r>
          </a:p>
          <a:p>
            <a:r>
              <a:rPr lang="en-US" smtClean="0">
                <a:cs typeface="Cordia New" pitchFamily="34" charset="-34"/>
              </a:rPr>
              <a:t>	&lt;dt&gt;Backpack&lt;/dt&gt;</a:t>
            </a:r>
          </a:p>
          <a:p>
            <a:r>
              <a:rPr lang="en-US" smtClean="0">
                <a:cs typeface="Cordia New" pitchFamily="34" charset="-34"/>
              </a:rPr>
              <a:t>		&lt;dd&gt;A bag for carrying hiking supplies and lunch&lt;/dd&gt;</a:t>
            </a:r>
          </a:p>
          <a:p>
            <a:r>
              <a:rPr lang="en-US" smtClean="0">
                <a:cs typeface="Cordia New" pitchFamily="34" charset="-34"/>
              </a:rPr>
              <a:t>	&lt;dt&gt;Fannypack&lt;/dt&gt;</a:t>
            </a:r>
          </a:p>
          <a:p>
            <a:r>
              <a:rPr lang="en-US" smtClean="0">
                <a:cs typeface="Cordia New" pitchFamily="34" charset="-34"/>
              </a:rPr>
              <a:t>		&lt;dd&gt;A bag for carrying a passport, wallet, and camera&lt;/dd&gt;</a:t>
            </a:r>
          </a:p>
          <a:p>
            <a:r>
              <a:rPr lang="en-US" smtClean="0">
                <a:cs typeface="Cordia New" pitchFamily="34" charset="-34"/>
              </a:rPr>
              <a:t>	&lt;dt&gt;Suitcase&lt;/dt&gt;</a:t>
            </a:r>
          </a:p>
          <a:p>
            <a:r>
              <a:rPr lang="en-US" smtClean="0">
                <a:cs typeface="Cordia New" pitchFamily="34" charset="-34"/>
              </a:rPr>
              <a:t>		&lt;dd&gt;A bag for carrying clothesh&lt;/dd&gt;</a:t>
            </a:r>
          </a:p>
          <a:p>
            <a:r>
              <a:rPr lang="en-US" smtClean="0">
                <a:cs typeface="Cordia New" pitchFamily="34" charset="-34"/>
              </a:rPr>
              <a:t>	&lt;dt&gt;Briefcase&lt;/dt&gt;</a:t>
            </a:r>
          </a:p>
          <a:p>
            <a:r>
              <a:rPr lang="en-US" smtClean="0">
                <a:cs typeface="Cordia New" pitchFamily="34" charset="-34"/>
              </a:rPr>
              <a:t>		&lt;dd&gt;A bag for carrying business documents, files, and pens/dd&gt;</a:t>
            </a:r>
          </a:p>
          <a:p>
            <a:r>
              <a:rPr lang="en-US" smtClean="0">
                <a:cs typeface="Cordia New" pitchFamily="34" charset="-34"/>
              </a:rPr>
              <a:t>&lt;/dl&gt;</a:t>
            </a:r>
            <a:endParaRPr lang="th-TH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D7C516BB-3525-4232-A5F7-3F2EAD36A9FA}" type="slidenum">
              <a:rPr lang="en-US" sz="1200" smtClean="0"/>
              <a:pPr eaLnBrk="1" hangingPunct="1"/>
              <a:t>73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86BAD094-F204-4DCA-A2C4-C53F5B1A429C}" type="slidenum">
              <a:rPr lang="en-US" sz="1200" smtClean="0"/>
              <a:pPr eaLnBrk="1" hangingPunct="1"/>
              <a:t>76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cs typeface="Cordia New" pitchFamily="34" charset="-34"/>
              </a:rPr>
              <a:t>For more than 10 years, My Adventure Travel has helped customers fulfill their dreams and conquer their fears. We specialize in one-of-a-kind vacation packages to the most exciting destinations in the world. Let us help you with hotel booking, helicopter tours, and shark-cage rentals, either online or in person.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cs typeface="Cordia New" pitchFamily="34" charset="-34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E04B720F-4D5C-4787-9FDB-E1928ADE1178}" type="slidenum">
              <a:rPr lang="en-US" sz="1200" smtClean="0"/>
              <a:pPr eaLnBrk="1" hangingPunct="1"/>
              <a:t>21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cs typeface="Cordia New" pitchFamily="34" charset="-34"/>
              </a:rPr>
              <a:t>My Adventure Travel specializes in adventurous vacations</a:t>
            </a:r>
            <a:endParaRPr lang="th-TH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C651F950-BD61-4BEE-B760-4A6AD2BA42CE}" type="slidenum">
              <a:rPr lang="en-US" sz="1200" smtClean="0"/>
              <a:pPr eaLnBrk="1" hangingPunct="1"/>
              <a:t>26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cs typeface="Cordia New" pitchFamily="34" charset="-34"/>
              </a:rPr>
              <a:t>Travel, airlines, hotels, rental cars, jungle vacations, hiking vacations, sports vacations</a:t>
            </a:r>
            <a:endParaRPr lang="th-TH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DF687F8F-8055-4B82-A04D-F95AB16A87B2}" type="slidenum">
              <a:rPr lang="en-US" sz="1200" smtClean="0"/>
              <a:pPr eaLnBrk="1" hangingPunct="1"/>
              <a:t>27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cs typeface="Cordia New" pitchFamily="34" charset="-34"/>
              </a:rPr>
              <a:t>Aptana studio3</a:t>
            </a:r>
            <a:endParaRPr lang="th-TH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A09AC8E8-28C1-4DE4-8C62-EB3DEB85C044}" type="slidenum">
              <a:rPr lang="en-US" sz="1200" smtClean="0"/>
              <a:pPr eaLnBrk="1" hangingPunct="1"/>
              <a:t>28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cs typeface="Cordia New" pitchFamily="34" charset="-34"/>
              </a:rPr>
              <a:t>UTF-8</a:t>
            </a:r>
            <a:endParaRPr lang="th-TH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B71B45A5-D7E8-48DD-B8B3-E9C8CC1FD6EC}" type="slidenum">
              <a:rPr lang="en-US" sz="1200" smtClean="0"/>
              <a:pPr eaLnBrk="1" hangingPunct="1"/>
              <a:t>29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76FA6B34-D735-4C34-98DE-6B63455E1970}" type="slidenum">
              <a:rPr lang="en-US" sz="1200" smtClean="0"/>
              <a:pPr eaLnBrk="1" hangingPunct="1"/>
              <a:t>31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cs typeface="Cordia New" pitchFamily="34" charset="-34"/>
              </a:rPr>
              <a:t>&lt;wbr&gt;heli&lt;wbr&gt;copter</a:t>
            </a:r>
            <a:endParaRPr lang="th-TH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B17EC9B6-77AA-4859-8743-F77DFDD11F84}" type="slidenum">
              <a:rPr lang="en-US" sz="1200" smtClean="0"/>
              <a:pPr eaLnBrk="1" hangingPunct="1"/>
              <a:t>37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cs typeface="Cordia New" pitchFamily="34" charset="-34"/>
              </a:rPr>
              <a:t>&lt;p&gt;Activities&lt;/p&gt;</a:t>
            </a:r>
          </a:p>
          <a:p>
            <a:r>
              <a:rPr lang="en-US" smtClean="0">
                <a:cs typeface="Cordia New" pitchFamily="34" charset="-34"/>
              </a:rPr>
              <a:t>&lt;pre&gt;</a:t>
            </a:r>
          </a:p>
          <a:p>
            <a:r>
              <a:rPr lang="en-US" smtClean="0">
                <a:cs typeface="Cordia New" pitchFamily="34" charset="-34"/>
              </a:rPr>
              <a:t>	10:15-11:15		Climbing wall</a:t>
            </a:r>
          </a:p>
          <a:p>
            <a:r>
              <a:rPr lang="en-US" smtClean="0">
                <a:cs typeface="Cordia New" pitchFamily="34" charset="-34"/>
              </a:rPr>
              <a:t>	11:15-12:15		Canoeing</a:t>
            </a:r>
          </a:p>
          <a:p>
            <a:r>
              <a:rPr lang="en-US" smtClean="0">
                <a:cs typeface="Cordia New" pitchFamily="34" charset="-34"/>
              </a:rPr>
              <a:t>	12:30-13:30		Lunch</a:t>
            </a:r>
          </a:p>
          <a:p>
            <a:r>
              <a:rPr lang="en-US" smtClean="0">
                <a:cs typeface="Cordia New" pitchFamily="34" charset="-34"/>
              </a:rPr>
              <a:t>	13:45-15:15		Mountain biking</a:t>
            </a:r>
          </a:p>
          <a:p>
            <a:r>
              <a:rPr lang="en-US" smtClean="0">
                <a:cs typeface="Cordia New" pitchFamily="34" charset="-34"/>
              </a:rPr>
              <a:t>	15:30-17:00		Free time</a:t>
            </a:r>
          </a:p>
          <a:p>
            <a:r>
              <a:rPr lang="en-US" smtClean="0">
                <a:cs typeface="Cordia New" pitchFamily="34" charset="-34"/>
              </a:rPr>
              <a:t>&lt;/pre&gt;</a:t>
            </a:r>
            <a:endParaRPr lang="th-TH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C4EA89BA-8B7D-42E6-BB3D-88C2C029D42E}" type="slidenum">
              <a:rPr lang="en-US" sz="1200" smtClean="0"/>
              <a:pPr eaLnBrk="1" hangingPunct="1"/>
              <a:t>52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75B33DA-F137-4632-82FA-658C363C1138}" type="datetimeFigureOut">
              <a:rPr lang="th-TH"/>
              <a:pPr>
                <a:defRPr/>
              </a:pPr>
              <a:t>16/07/55</a:t>
            </a:fld>
            <a:endParaRPr lang="th-TH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21C2D2A-687F-4642-9FC1-A8D62F52460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8879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436ED-6BC2-447F-BAF2-62B7CD8F23B4}" type="datetimeFigureOut">
              <a:rPr lang="th-TH"/>
              <a:pPr>
                <a:defRPr/>
              </a:pPr>
              <a:t>16/07/55</a:t>
            </a:fld>
            <a:endParaRPr lang="th-T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01DB8-9486-4B97-9A53-7932D32C719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9849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5F233-3A80-49E8-944A-05EC9F04FE61}" type="datetimeFigureOut">
              <a:rPr lang="th-TH"/>
              <a:pPr>
                <a:defRPr/>
              </a:pPr>
              <a:t>16/07/55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4E0CE-25DC-4159-AF89-B27D53042A8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7857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500CA-8533-47C8-A39A-69B9777C406E}" type="datetimeFigureOut">
              <a:rPr lang="th-TH"/>
              <a:pPr>
                <a:defRPr/>
              </a:pPr>
              <a:t>16/07/55</a:t>
            </a:fld>
            <a:endParaRPr lang="th-T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8CF6B-5757-443B-BE91-1DDB54A6B53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621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D76F6-A1E6-4AFD-8CEC-363E529A08FD}" type="datetimeFigureOut">
              <a:rPr lang="th-TH"/>
              <a:pPr>
                <a:defRPr/>
              </a:pPr>
              <a:t>16/07/55</a:t>
            </a:fld>
            <a:endParaRPr lang="th-TH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E818BD7-2A1F-4FEF-ACD3-9CA1BBD3339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2242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CE7A09F-6719-4706-B061-88A42D23DD93}" type="datetimeFigureOut">
              <a:rPr lang="th-TH"/>
              <a:pPr>
                <a:defRPr/>
              </a:pPr>
              <a:t>16/07/55</a:t>
            </a:fld>
            <a:endParaRPr lang="th-TH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B85AE9-D245-4CCD-A52B-ADE9DB38F7E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843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F0F1E9C-2DF3-4E67-9E30-F63D5F6905BB}" type="datetimeFigureOut">
              <a:rPr lang="th-TH"/>
              <a:pPr>
                <a:defRPr/>
              </a:pPr>
              <a:t>16/07/55</a:t>
            </a:fld>
            <a:endParaRPr lang="th-TH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5CCDCB7-3B36-442A-B69A-3F89149E308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251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25B8E-B590-4286-AA5B-1B02B5366AEB}" type="datetimeFigureOut">
              <a:rPr lang="th-TH"/>
              <a:pPr>
                <a:defRPr/>
              </a:pPr>
              <a:t>16/07/55</a:t>
            </a:fld>
            <a:endParaRPr lang="th-TH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C9E9E-6320-46C5-96E4-C56FCFE264B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420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66838-4FB0-4378-862D-704D9BB5BE5A}" type="datetimeFigureOut">
              <a:rPr lang="th-TH"/>
              <a:pPr>
                <a:defRPr/>
              </a:pPr>
              <a:t>16/07/55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4AC9407-B5B5-45A1-B847-58B7CB6F494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036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C086F-B26C-4243-89B4-FBC12DC8CA6D}" type="datetimeFigureOut">
              <a:rPr lang="th-TH"/>
              <a:pPr>
                <a:defRPr/>
              </a:pPr>
              <a:t>16/07/55</a:t>
            </a:fld>
            <a:endParaRPr lang="th-TH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0A71C-CD2D-405F-B8C3-B448210350E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75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0DFE2C-EC02-477B-A230-8F4054EA7472}" type="datetimeFigureOut">
              <a:rPr lang="th-TH"/>
              <a:pPr>
                <a:defRPr/>
              </a:pPr>
              <a:t>16/07/55</a:t>
            </a:fld>
            <a:endParaRPr lang="th-TH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A2F1F3CE-4C28-457A-9B67-E45E52DD005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2307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58FE10-F8FF-460E-9185-BD3707C8F247}" type="datetimeFigureOut">
              <a:rPr lang="th-TH"/>
              <a:pPr>
                <a:defRPr/>
              </a:pPr>
              <a:t>16/07/55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00D383-EC99-44F7-ACEC-B6D7A939CF8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1" r:id="rId2"/>
    <p:sldLayoutId id="2147483846" r:id="rId3"/>
    <p:sldLayoutId id="2147483847" r:id="rId4"/>
    <p:sldLayoutId id="2147483848" r:id="rId5"/>
    <p:sldLayoutId id="2147483842" r:id="rId6"/>
    <p:sldLayoutId id="2147483849" r:id="rId7"/>
    <p:sldLayoutId id="2147483843" r:id="rId8"/>
    <p:sldLayoutId id="2147483850" r:id="rId9"/>
    <p:sldLayoutId id="2147483844" r:id="rId10"/>
    <p:sldLayoutId id="21474838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tana.com/products/studio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Introduction to HTML5</a:t>
            </a:r>
            <a:endParaRPr lang="th-TH" dirty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FreesiaUPC" pitchFamily="34" charset="-34"/>
              </a:rPr>
              <a:t>HTML5 Page Structure</a:t>
            </a:r>
            <a:endParaRPr lang="th-TH" dirty="0" smtClean="0"/>
          </a:p>
        </p:txBody>
      </p:sp>
      <p:pic>
        <p:nvPicPr>
          <p:cNvPr id="92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Document Title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The &lt;title&gt; and &lt;/title&gt; tags define a page title and appear inside the document head.</a:t>
            </a:r>
          </a:p>
          <a:p>
            <a:r>
              <a:rPr lang="en-US" smtClean="0">
                <a:cs typeface="FreesiaUPC" pitchFamily="34" charset="-34"/>
              </a:rPr>
              <a:t>You can add a title to your HTML5 document to help people and search engines identify your web page.</a:t>
            </a:r>
          </a:p>
          <a:p>
            <a:r>
              <a:rPr lang="en-US" smtClean="0">
                <a:cs typeface="FreesiaUPC" pitchFamily="34" charset="-34"/>
              </a:rPr>
              <a:t>For example, if you are building a web page for a business, you might want to include the company’s name and specialization in the title.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Metadata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Metadata means “data about data”</a:t>
            </a:r>
          </a:p>
          <a:p>
            <a:r>
              <a:rPr lang="en-US" smtClean="0">
                <a:cs typeface="FreesiaUPC" pitchFamily="34" charset="-34"/>
              </a:rPr>
              <a:t>On a web page, metadata can include author information, the type of editor used to create the page, a description of the content, relevant keywords, and copyright information.</a:t>
            </a:r>
          </a:p>
          <a:p>
            <a:r>
              <a:rPr lang="en-US" smtClean="0">
                <a:cs typeface="FreesiaUPC" pitchFamily="34" charset="-34"/>
              </a:rPr>
              <a:t>Search engines often use metadata when trying to categorize a page.</a:t>
            </a:r>
          </a:p>
          <a:p>
            <a:r>
              <a:rPr lang="en-US" smtClean="0">
                <a:cs typeface="FreesiaUPC" pitchFamily="34" charset="-34"/>
              </a:rPr>
              <a:t>You place metadata inside the document head.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Body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The visible content that makes up your web page, including paragraphs, lists, tables, images, canvases, and video, lives in the body of your HTML document.</a:t>
            </a:r>
          </a:p>
          <a:p>
            <a:r>
              <a:rPr lang="en-US" smtClean="0">
                <a:cs typeface="FreesiaUPC" pitchFamily="34" charset="-34"/>
              </a:rPr>
              <a:t>The body of a document is identified by the &lt;body&gt; and &lt;/body&gt; tags.</a:t>
            </a:r>
          </a:p>
          <a:p>
            <a:r>
              <a:rPr lang="en-US" smtClean="0">
                <a:cs typeface="FreesiaUPC" pitchFamily="34" charset="-34"/>
              </a:rPr>
              <a:t>The body of a document comes after the head of the document and is required in HTML5.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Semantic Tags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New in HTML5 are various semantic tags that enable you to describe the meaning of different parts of your web page.</a:t>
            </a:r>
          </a:p>
          <a:p>
            <a:r>
              <a:rPr lang="en-US" smtClean="0">
                <a:cs typeface="FreesiaUPC" pitchFamily="34" charset="-34"/>
              </a:rPr>
              <a:t>These tags include the &lt;header&gt; tag for defining header content, &lt;nav&gt; tag for defining navigation, and &lt;footer&gt; tag for defining footer content.</a:t>
            </a:r>
          </a:p>
          <a:p>
            <a:r>
              <a:rPr lang="en-US" smtClean="0">
                <a:cs typeface="FreesiaUPC" pitchFamily="34" charset="-34"/>
              </a:rPr>
              <a:t>In previous versions of HTML, section markup was limited to tags such as &lt;div&gt;, which defined a section of HTML but did not tell you what the meaning of the section was.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Start an HTML5 Document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You can start an HTML5 document using a text editor, HTML editor, or any word processing program.</a:t>
            </a:r>
          </a:p>
          <a:p>
            <a:r>
              <a:rPr lang="en-US" smtClean="0">
                <a:cs typeface="FreesiaUPC" pitchFamily="34" charset="-34"/>
              </a:rPr>
              <a:t>In this course we will use Aptana Studio 3 which is an open source development tool for the open web and it is available for Windows, Mac OS X, and Linux.</a:t>
            </a:r>
          </a:p>
          <a:p>
            <a:r>
              <a:rPr lang="en-US" smtClean="0">
                <a:cs typeface="FreesiaUPC" pitchFamily="34" charset="-34"/>
              </a:rPr>
              <a:t>You can download the software at </a:t>
            </a:r>
            <a:r>
              <a:rPr lang="en-US" smtClean="0">
                <a:cs typeface="FreesiaUPC" pitchFamily="34" charset="-34"/>
                <a:hlinkClick r:id="rId2"/>
              </a:rPr>
              <a:t>http://www.aptana.com/products/studio3</a:t>
            </a:r>
            <a:endParaRPr lang="en-US" smtClean="0">
              <a:cs typeface="FreesiaUPC" pitchFamily="34" charset="-34"/>
            </a:endParaRPr>
          </a:p>
          <a:p>
            <a:endParaRPr lang="en-US" smtClean="0">
              <a:cs typeface="FreesiaUPC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Start an HTML5 Document</a:t>
            </a:r>
          </a:p>
        </p:txBody>
      </p:sp>
      <p:pic>
        <p:nvPicPr>
          <p:cNvPr id="23555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00" y="1600200"/>
            <a:ext cx="6203950" cy="4495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Start an HTML5 Document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Create a new web project</a:t>
            </a:r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67818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Start an HTML5 Document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Then create a new HTML file and name it “index.html”</a:t>
            </a: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548640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Start an HTML5 Document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Type &lt;!DOCTYPE html&gt;.</a:t>
            </a:r>
          </a:p>
          <a:p>
            <a:r>
              <a:rPr lang="en-US" smtClean="0">
                <a:cs typeface="FreesiaUPC" pitchFamily="34" charset="-34"/>
              </a:rPr>
              <a:t>This tag declares the document as HTML.</a:t>
            </a:r>
          </a:p>
          <a:p>
            <a:endParaRPr lang="en-US" smtClean="0">
              <a:cs typeface="FreesiaUPC" pitchFamily="34" charset="-34"/>
            </a:endParaRPr>
          </a:p>
          <a:p>
            <a:endParaRPr lang="en-US" smtClean="0">
              <a:cs typeface="FreesiaUPC" pitchFamily="34" charset="-34"/>
            </a:endParaRPr>
          </a:p>
          <a:p>
            <a:r>
              <a:rPr lang="en-US" smtClean="0">
                <a:cs typeface="FreesiaUPC" pitchFamily="34" charset="-34"/>
              </a:rPr>
              <a:t>Type &lt;html&gt; and close the tag with &lt;/html&gt;</a:t>
            </a:r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90800"/>
            <a:ext cx="28194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27500"/>
            <a:ext cx="38020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Start an HTML5 Document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Type &lt;head&gt; this tag defines where the title, metadata, and other descriptive information appear.</a:t>
            </a:r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09838"/>
            <a:ext cx="35814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What is HTML5 </a:t>
            </a:r>
            <a:r>
              <a:rPr lang="en-US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HTML5 will be the new standard for HTML, XHTML, and the HTML DOM.</a:t>
            </a:r>
          </a:p>
          <a:p>
            <a:r>
              <a:rPr lang="en-US" smtClean="0">
                <a:cs typeface="FreesiaUPC" pitchFamily="34" charset="-34"/>
              </a:rPr>
              <a:t>The previous version of HTML came in 1999. </a:t>
            </a:r>
          </a:p>
          <a:p>
            <a:r>
              <a:rPr lang="en-US" smtClean="0">
                <a:cs typeface="FreesiaUPC" pitchFamily="34" charset="-34"/>
              </a:rPr>
              <a:t>The web has changed a lot since then.</a:t>
            </a:r>
          </a:p>
          <a:p>
            <a:r>
              <a:rPr lang="en-US" smtClean="0">
                <a:cs typeface="FreesiaUPC" pitchFamily="34" charset="-34"/>
              </a:rPr>
              <a:t>HTML5 is still a work in progress. </a:t>
            </a:r>
          </a:p>
          <a:p>
            <a:r>
              <a:rPr lang="en-US" smtClean="0">
                <a:cs typeface="FreesiaUPC" pitchFamily="34" charset="-34"/>
              </a:rPr>
              <a:t>However, most modern browsers have some HTML5 support.</a:t>
            </a:r>
          </a:p>
          <a:p>
            <a:endParaRPr lang="en-US" smtClean="0">
              <a:cs typeface="FreesiaUPC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Start an HTML5 Document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Type &lt;title&gt; follows by a title text for your page.</a:t>
            </a:r>
          </a:p>
          <a:p>
            <a:r>
              <a:rPr lang="en-US" smtClean="0">
                <a:cs typeface="FreesiaUPC" pitchFamily="34" charset="-34"/>
              </a:rPr>
              <a:t>Title text describes the contents of the page and appears in the title bar of the web browser.</a:t>
            </a:r>
          </a:p>
          <a:p>
            <a:r>
              <a:rPr lang="en-US" smtClean="0">
                <a:cs typeface="FreesiaUPC" pitchFamily="34" charset="-34"/>
              </a:rPr>
              <a:t>Close the title tag with &lt;/title&gt;</a:t>
            </a: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05200"/>
            <a:ext cx="62960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Start an HTML5 Document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Type &lt;body&gt; and follows by the body text you want to appear on the page.</a:t>
            </a:r>
          </a:p>
          <a:p>
            <a:r>
              <a:rPr lang="en-US" smtClean="0">
                <a:cs typeface="FreesiaUPC" pitchFamily="34" charset="-34"/>
              </a:rPr>
              <a:t>This tag marks the beginning of the actual content of your web page.</a:t>
            </a:r>
          </a:p>
          <a:p>
            <a:r>
              <a:rPr lang="en-US" smtClean="0">
                <a:cs typeface="FreesiaUPC" pitchFamily="34" charset="-34"/>
              </a:rPr>
              <a:t>Close the body tag with &lt;/body&gt;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3886200"/>
          <a:ext cx="73152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0"/>
              </a:tblGrid>
              <a:tr h="2438400">
                <a:tc>
                  <a:txBody>
                    <a:bodyPr/>
                    <a:lstStyle/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For more than 10 years, My Adventure Travel has</a:t>
                      </a:r>
                      <a:r>
                        <a:rPr kumimoji="0"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helped customers fulfill their dreams and conquer their fears.</a:t>
                      </a:r>
                      <a:r>
                        <a:rPr kumimoji="0"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We specialize in one-of-a-kind vacation packages to the most exciting destinations in the world. Let us</a:t>
                      </a:r>
                      <a:r>
                        <a:rPr kumimoji="0"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help you with hotel booking, helicopter tours, and</a:t>
                      </a:r>
                      <a:r>
                        <a:rPr kumimoji="0"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shark-cage rentals, either online or in person.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Start an HTML5 Document</a:t>
            </a:r>
          </a:p>
        </p:txBody>
      </p:sp>
      <p:pic>
        <p:nvPicPr>
          <p:cNvPr id="30723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752600"/>
            <a:ext cx="8153400" cy="360838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Start an HTML5 Document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View the HTML5 page in your favorite web browser.</a:t>
            </a:r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2286000"/>
            <a:ext cx="48561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Start an HTML5 Document</a:t>
            </a:r>
          </a:p>
        </p:txBody>
      </p:sp>
      <p:pic>
        <p:nvPicPr>
          <p:cNvPr id="32771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00200"/>
            <a:ext cx="7332663" cy="4876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Add Metadata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Add an author name</a:t>
            </a:r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133600"/>
            <a:ext cx="88201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Add Metadata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Add a page description</a:t>
            </a:r>
          </a:p>
        </p:txBody>
      </p:sp>
      <p:pic>
        <p:nvPicPr>
          <p:cNvPr id="348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7924800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Add Metadata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Specify keywords</a:t>
            </a:r>
          </a:p>
        </p:txBody>
      </p:sp>
      <p:pic>
        <p:nvPicPr>
          <p:cNvPr id="3584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09800"/>
            <a:ext cx="87153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Add Metadata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Add a copyright and authoring tool</a:t>
            </a:r>
          </a:p>
        </p:txBody>
      </p:sp>
      <p:pic>
        <p:nvPicPr>
          <p:cNvPr id="3686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181225"/>
            <a:ext cx="88296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Add Metadata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Add a character set</a:t>
            </a:r>
          </a:p>
        </p:txBody>
      </p:sp>
      <p:pic>
        <p:nvPicPr>
          <p:cNvPr id="3789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7614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How Did HTML5 Get Started </a:t>
            </a:r>
            <a:r>
              <a:rPr lang="en-US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HTML5 is a cooperation between the World Wide Web Consortium (W3C) and the Web Hypertext Application Technology Working Group (WHATWG).</a:t>
            </a:r>
          </a:p>
          <a:p>
            <a:endParaRPr lang="en-US" smtClean="0">
              <a:cs typeface="FreesiaUPC" pitchFamily="34" charset="-34"/>
            </a:endParaRPr>
          </a:p>
          <a:p>
            <a:r>
              <a:rPr lang="en-US" smtClean="0">
                <a:cs typeface="FreesiaUPC" pitchFamily="34" charset="-34"/>
              </a:rPr>
              <a:t>WHATWG was working with web forms and applications, and W3C was working with XHTML 2.0. </a:t>
            </a:r>
          </a:p>
          <a:p>
            <a:endParaRPr lang="en-US" smtClean="0">
              <a:cs typeface="FreesiaUPC" pitchFamily="34" charset="-34"/>
            </a:endParaRPr>
          </a:p>
          <a:p>
            <a:r>
              <a:rPr lang="en-US" smtClean="0">
                <a:cs typeface="FreesiaUPC" pitchFamily="34" charset="-34"/>
              </a:rPr>
              <a:t>In 2006, they decided to cooperate and create a new version of HTML.</a:t>
            </a:r>
          </a:p>
          <a:p>
            <a:endParaRPr lang="en-US" smtClean="0">
              <a:cs typeface="FreesiaUPC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Create a New Paragraph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You can use paragraph tags to start new paragraphs in an HTML document.</a:t>
            </a:r>
          </a:p>
          <a:p>
            <a:r>
              <a:rPr lang="en-US" smtClean="0">
                <a:cs typeface="FreesiaUPC" pitchFamily="34" charset="-34"/>
              </a:rPr>
              <a:t>In word processing program, you press Enter key to separate blocks of text.</a:t>
            </a:r>
          </a:p>
          <a:p>
            <a:r>
              <a:rPr lang="en-US" smtClean="0">
                <a:cs typeface="FreesiaUPC" pitchFamily="34" charset="-34"/>
              </a:rPr>
              <a:t>Web browsers do not read these line breaks.</a:t>
            </a:r>
          </a:p>
          <a:p>
            <a:r>
              <a:rPr lang="en-US" smtClean="0">
                <a:cs typeface="FreesiaUPC" pitchFamily="34" charset="-34"/>
              </a:rPr>
              <a:t>Instead, you must insert a &lt;p&gt; tag in your HTML any time you want to start a new paragraph.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Create a New Paragraph</a:t>
            </a:r>
          </a:p>
        </p:txBody>
      </p:sp>
      <p:sp>
        <p:nvSpPr>
          <p:cNvPr id="39939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Type &lt;p&gt; follows by your text and close with &lt;/p&gt;</a:t>
            </a:r>
          </a:p>
        </p:txBody>
      </p:sp>
      <p:pic>
        <p:nvPicPr>
          <p:cNvPr id="3994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8724900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Create a New Paragraph</a:t>
            </a:r>
          </a:p>
        </p:txBody>
      </p:sp>
      <p:pic>
        <p:nvPicPr>
          <p:cNvPr id="40963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828800"/>
            <a:ext cx="7935913" cy="3657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Add a Line Break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Web browsers normally wrap text automatically.</a:t>
            </a:r>
          </a:p>
          <a:p>
            <a:r>
              <a:rPr lang="en-US" smtClean="0">
                <a:cs typeface="FreesiaUPC" pitchFamily="34" charset="-34"/>
              </a:rPr>
              <a:t>You can use the line break tag, &lt;br&gt;, to control where your text breaks.</a:t>
            </a:r>
          </a:p>
          <a:p>
            <a:r>
              <a:rPr lang="en-US" smtClean="0">
                <a:cs typeface="FreesiaUPC" pitchFamily="34" charset="-34"/>
              </a:rPr>
              <a:t>You can also use the &lt;br&gt; tag to add blank lines between paragraphs.</a:t>
            </a:r>
          </a:p>
          <a:p>
            <a:r>
              <a:rPr lang="en-US" smtClean="0">
                <a:cs typeface="FreesiaUPC" pitchFamily="34" charset="-34"/>
              </a:rPr>
              <a:t>This is useful if you want to add extra space above or below a block of text.</a:t>
            </a:r>
          </a:p>
          <a:p>
            <a:endParaRPr lang="en-US" smtClean="0">
              <a:cs typeface="FreesiaUPC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Add a Line Break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Type &lt;br&gt; in front of the line of text that you want to appear as a new line.</a:t>
            </a:r>
          </a:p>
          <a:p>
            <a:r>
              <a:rPr lang="en-US" smtClean="0">
                <a:cs typeface="FreesiaUPC" pitchFamily="34" charset="-34"/>
              </a:rPr>
              <a:t>You do not need a closing tag for the &lt;br&gt; tag.</a:t>
            </a:r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992438"/>
            <a:ext cx="8086725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Add a Line Break</a:t>
            </a:r>
          </a:p>
        </p:txBody>
      </p:sp>
      <p:pic>
        <p:nvPicPr>
          <p:cNvPr id="44035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828800"/>
            <a:ext cx="8145463" cy="4114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Add a Line Break Opportunity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The Word Break Opportunity &lt;wbr&gt; specifies where in a text it would be ok to add a line-break</a:t>
            </a:r>
          </a:p>
          <a:p>
            <a:r>
              <a:rPr lang="en-US" smtClean="0">
                <a:cs typeface="FreesiaUPC" pitchFamily="34" charset="-34"/>
              </a:rPr>
              <a:t>You can use this tag for long words that might present problems if they were to appear near the end of a line and cause awkward spacing.</a:t>
            </a:r>
          </a:p>
          <a:p>
            <a:r>
              <a:rPr lang="en-US" smtClean="0">
                <a:cs typeface="FreesiaUPC" pitchFamily="34" charset="-34"/>
              </a:rPr>
              <a:t>The &lt;wbr&gt; tag is supported in all major browsers, except Internet Explorer and Opera.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Add a Line Break Opportunity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Type &lt;wbr&gt; in your text where you want to specify that a line break should occur if needed.</a:t>
            </a:r>
          </a:p>
          <a:p>
            <a:r>
              <a:rPr lang="en-US" smtClean="0">
                <a:cs typeface="FreesiaUPC" pitchFamily="34" charset="-34"/>
              </a:rPr>
              <a:t>You do not need a closing tag for the &lt;wbr&gt; tag.</a:t>
            </a:r>
          </a:p>
          <a:p>
            <a:endParaRPr lang="en-US" smtClean="0">
              <a:cs typeface="FreesiaUPC" pitchFamily="34" charset="-34"/>
            </a:endParaRPr>
          </a:p>
        </p:txBody>
      </p:sp>
      <p:pic>
        <p:nvPicPr>
          <p:cNvPr id="4608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71800"/>
            <a:ext cx="900906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Add a Line Break Opportunity</a:t>
            </a:r>
          </a:p>
        </p:txBody>
      </p:sp>
      <p:pic>
        <p:nvPicPr>
          <p:cNvPr id="47107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752600"/>
            <a:ext cx="4495800" cy="470693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Add a Horizontal Rule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You can add a dividing line, or horizontal rule, across your page to separate blocks of information.</a:t>
            </a:r>
          </a:p>
          <a:p>
            <a:r>
              <a:rPr lang="en-US" smtClean="0">
                <a:cs typeface="FreesiaUPC" pitchFamily="34" charset="-34"/>
              </a:rPr>
              <a:t>By default, most browsers display a horizontal rule as a thin gray line.</a:t>
            </a:r>
          </a:p>
          <a:p>
            <a:r>
              <a:rPr lang="en-US" smtClean="0">
                <a:cs typeface="FreesiaUPC" pitchFamily="34" charset="-34"/>
              </a:rPr>
              <a:t>Horizontal rules must occupy a line by themselves and cannot appear within a paragraph.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How Did HTML5 Get Started </a:t>
            </a:r>
            <a:r>
              <a:rPr lang="en-US" smtClean="0">
                <a:latin typeface="Arial" pitchFamily="34" charset="0"/>
                <a:cs typeface="Arial" pitchFamily="34" charset="0"/>
              </a:rPr>
              <a:t>?</a:t>
            </a:r>
            <a:endParaRPr lang="en-US" smtClean="0">
              <a:cs typeface="FreesiaUPC" pitchFamily="34" charset="-34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Some rules for HTML5 were established:</a:t>
            </a:r>
          </a:p>
          <a:p>
            <a:pPr lvl="1"/>
            <a:r>
              <a:rPr lang="en-US" smtClean="0">
                <a:cs typeface="FreesiaUPC" pitchFamily="34" charset="-34"/>
              </a:rPr>
              <a:t>New features should be based on HTML, CSS, DOM, and JavaScript</a:t>
            </a:r>
          </a:p>
          <a:p>
            <a:pPr lvl="1"/>
            <a:r>
              <a:rPr lang="en-US" smtClean="0">
                <a:cs typeface="FreesiaUPC" pitchFamily="34" charset="-34"/>
              </a:rPr>
              <a:t>Reduce the need for external plugins (like Flash)</a:t>
            </a:r>
          </a:p>
          <a:p>
            <a:pPr lvl="1"/>
            <a:r>
              <a:rPr lang="en-US" smtClean="0">
                <a:cs typeface="FreesiaUPC" pitchFamily="34" charset="-34"/>
              </a:rPr>
              <a:t>Better error handling</a:t>
            </a:r>
          </a:p>
          <a:p>
            <a:pPr lvl="1"/>
            <a:r>
              <a:rPr lang="en-US" smtClean="0">
                <a:cs typeface="FreesiaUPC" pitchFamily="34" charset="-34"/>
              </a:rPr>
              <a:t>More markup to replace scripting</a:t>
            </a:r>
          </a:p>
          <a:p>
            <a:pPr lvl="1"/>
            <a:r>
              <a:rPr lang="en-US" smtClean="0">
                <a:cs typeface="FreesiaUPC" pitchFamily="34" charset="-34"/>
              </a:rPr>
              <a:t>HTML5 should be device independent</a:t>
            </a:r>
          </a:p>
          <a:p>
            <a:pPr lvl="1"/>
            <a:r>
              <a:rPr lang="en-US" smtClean="0">
                <a:cs typeface="FreesiaUPC" pitchFamily="34" charset="-34"/>
              </a:rPr>
              <a:t>The development process should be visible to the public</a:t>
            </a:r>
          </a:p>
          <a:p>
            <a:endParaRPr lang="en-US" smtClean="0">
              <a:cs typeface="FreesiaUPC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Add a Horizontal Rule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Type &lt;hr&gt; where you want to insert a horizontal rule.</a:t>
            </a:r>
          </a:p>
          <a:p>
            <a:r>
              <a:rPr lang="en-US" smtClean="0">
                <a:cs typeface="FreesiaUPC" pitchFamily="34" charset="-34"/>
              </a:rPr>
              <a:t>You do not need a closing tag for the &lt;hr&gt; tag.</a:t>
            </a:r>
          </a:p>
        </p:txBody>
      </p:sp>
      <p:pic>
        <p:nvPicPr>
          <p:cNvPr id="491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81803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Add a Horizontal Rule</a:t>
            </a:r>
          </a:p>
        </p:txBody>
      </p:sp>
      <p:pic>
        <p:nvPicPr>
          <p:cNvPr id="50179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752600"/>
            <a:ext cx="7369175" cy="4191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Insert a Blank Space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You can insert blank spaces within a line of text to indent your text.</a:t>
            </a:r>
          </a:p>
          <a:p>
            <a:r>
              <a:rPr lang="en-US" smtClean="0">
                <a:cs typeface="FreesiaUPC" pitchFamily="34" charset="-34"/>
              </a:rPr>
              <a:t>You can also use blank spaces to help position an element on a line, such as graphic or photo.</a:t>
            </a:r>
          </a:p>
          <a:p>
            <a:r>
              <a:rPr lang="en-US" smtClean="0">
                <a:cs typeface="FreesiaUPC" pitchFamily="34" charset="-34"/>
              </a:rPr>
              <a:t>The HTML code for adding such space is &amp;nbsp; which stands for nonbreaking space.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Insert a Blank Space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Type &amp;nbsp; in the line where you want to add a blank space.</a:t>
            </a:r>
          </a:p>
        </p:txBody>
      </p:sp>
      <p:pic>
        <p:nvPicPr>
          <p:cNvPr id="5222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85804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Insert a Blank Space</a:t>
            </a:r>
          </a:p>
        </p:txBody>
      </p:sp>
      <p:pic>
        <p:nvPicPr>
          <p:cNvPr id="53251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28800"/>
            <a:ext cx="8350250" cy="3276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Make Text Bold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You can add bold formatting to your text to emphasize keywords and set them off from other text in a passage.</a:t>
            </a:r>
          </a:p>
          <a:p>
            <a:r>
              <a:rPr lang="en-US" smtClean="0">
                <a:cs typeface="FreesiaUPC" pitchFamily="34" charset="-34"/>
              </a:rPr>
              <a:t>You add bold text by surrounding the text with &lt;b&gt; and &lt;/b&gt; tags.</a:t>
            </a:r>
          </a:p>
          <a:p>
            <a:r>
              <a:rPr lang="en-US" smtClean="0">
                <a:cs typeface="FreesiaUPC" pitchFamily="34" charset="-34"/>
              </a:rPr>
              <a:t>In most browsers, the &lt;strong&gt; tag has the same effect as the &lt;b&gt; tag.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Make Text Bold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Type &lt;b&gt; in front of the text you want to make bold.</a:t>
            </a:r>
          </a:p>
          <a:p>
            <a:r>
              <a:rPr lang="en-US" smtClean="0">
                <a:cs typeface="FreesiaUPC" pitchFamily="34" charset="-34"/>
              </a:rPr>
              <a:t>Type &lt;/b&gt; at the end of the text.</a:t>
            </a:r>
          </a:p>
        </p:txBody>
      </p:sp>
      <p:pic>
        <p:nvPicPr>
          <p:cNvPr id="553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8448675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Make Text Bold</a:t>
            </a:r>
          </a:p>
        </p:txBody>
      </p:sp>
      <p:pic>
        <p:nvPicPr>
          <p:cNvPr id="56323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828800"/>
            <a:ext cx="8129588" cy="35814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Italicize Text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You can italicize your text to give it more emphasis or set it off from other text.</a:t>
            </a:r>
          </a:p>
          <a:p>
            <a:r>
              <a:rPr lang="en-US" smtClean="0">
                <a:cs typeface="FreesiaUPC" pitchFamily="34" charset="-34"/>
              </a:rPr>
              <a:t>You can italicized text by surrounding the text with &lt;i&gt; and &lt;/i&gt; tags.</a:t>
            </a:r>
          </a:p>
          <a:p>
            <a:r>
              <a:rPr lang="en-US" smtClean="0">
                <a:cs typeface="FreesiaUPC" pitchFamily="34" charset="-34"/>
              </a:rPr>
              <a:t>In most browsers, the &lt;em&gt; tag has the same effect as the &lt;i&gt; tag.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Italicize Text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Type &lt;i&gt; in front of the text you want to italicize.</a:t>
            </a:r>
          </a:p>
          <a:p>
            <a:r>
              <a:rPr lang="en-US" smtClean="0">
                <a:cs typeface="FreesiaUPC" pitchFamily="34" charset="-34"/>
              </a:rPr>
              <a:t>Type &lt;/i&gt; at the end of the text.</a:t>
            </a:r>
          </a:p>
        </p:txBody>
      </p:sp>
      <p:pic>
        <p:nvPicPr>
          <p:cNvPr id="583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667000"/>
            <a:ext cx="84582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New Features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Some of the most interesting new features in HTML5:</a:t>
            </a:r>
          </a:p>
          <a:p>
            <a:pPr lvl="1"/>
            <a:r>
              <a:rPr lang="en-US" smtClean="0">
                <a:cs typeface="FreesiaUPC" pitchFamily="34" charset="-34"/>
              </a:rPr>
              <a:t>The canvas element for drawing</a:t>
            </a:r>
          </a:p>
          <a:p>
            <a:pPr lvl="1"/>
            <a:r>
              <a:rPr lang="en-US" smtClean="0">
                <a:cs typeface="FreesiaUPC" pitchFamily="34" charset="-34"/>
              </a:rPr>
              <a:t>The video and audio elements for media playback</a:t>
            </a:r>
          </a:p>
          <a:p>
            <a:pPr lvl="1"/>
            <a:r>
              <a:rPr lang="en-US" smtClean="0">
                <a:cs typeface="FreesiaUPC" pitchFamily="34" charset="-34"/>
              </a:rPr>
              <a:t>Better support for local offline storage</a:t>
            </a:r>
          </a:p>
          <a:p>
            <a:pPr lvl="1"/>
            <a:r>
              <a:rPr lang="en-US" smtClean="0">
                <a:cs typeface="FreesiaUPC" pitchFamily="34" charset="-34"/>
              </a:rPr>
              <a:t>New content specific elements, like article, footer, header, nav, section</a:t>
            </a:r>
          </a:p>
          <a:p>
            <a:pPr lvl="1"/>
            <a:r>
              <a:rPr lang="en-US" smtClean="0">
                <a:cs typeface="FreesiaUPC" pitchFamily="34" charset="-34"/>
              </a:rPr>
              <a:t>New form controls, like calendar, date, time, email, url, search</a:t>
            </a:r>
          </a:p>
          <a:p>
            <a:endParaRPr lang="en-US" smtClean="0">
              <a:cs typeface="FreesiaUPC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Italicize Text</a:t>
            </a:r>
          </a:p>
        </p:txBody>
      </p:sp>
      <p:pic>
        <p:nvPicPr>
          <p:cNvPr id="59395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5000"/>
            <a:ext cx="8318500" cy="3657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Insert Preformatted Text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You can use the preformatted tags, &lt;pre&gt; and &lt;/pre&gt;, to display all the line breaks and spaces you enter in your HTML code for a passage of text.</a:t>
            </a:r>
          </a:p>
          <a:p>
            <a:r>
              <a:rPr lang="en-US" smtClean="0">
                <a:cs typeface="FreesiaUPC" pitchFamily="34" charset="-34"/>
              </a:rPr>
              <a:t>Preformatted text is also useful for displaying computer code on a web page because the exact spacing of such code can be important.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Insert Preformatted Text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Type &lt;pre&gt; above the text you want to keep intact.</a:t>
            </a:r>
          </a:p>
          <a:p>
            <a:r>
              <a:rPr lang="en-US" smtClean="0">
                <a:cs typeface="FreesiaUPC" pitchFamily="34" charset="-34"/>
              </a:rPr>
              <a:t>Type &lt;/pre&gt; below the text.</a:t>
            </a:r>
          </a:p>
        </p:txBody>
      </p:sp>
      <p:pic>
        <p:nvPicPr>
          <p:cNvPr id="6144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7554913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Insert Preformatted Text</a:t>
            </a:r>
          </a:p>
        </p:txBody>
      </p:sp>
      <p:pic>
        <p:nvPicPr>
          <p:cNvPr id="62467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28800"/>
            <a:ext cx="8320088" cy="4419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Insert a Heading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You can use heading to help clarify information on a page, organize text, and create visual structure.</a:t>
            </a:r>
          </a:p>
          <a:p>
            <a:r>
              <a:rPr lang="en-US" smtClean="0">
                <a:cs typeface="FreesiaUPC" pitchFamily="34" charset="-34"/>
              </a:rPr>
              <a:t>You can choose from heading level 1 &lt;h1&gt;, the largest, to heading level 6 &lt;h6&gt; , the smallest.</a:t>
            </a:r>
          </a:p>
          <a:p>
            <a:r>
              <a:rPr lang="en-US" smtClean="0">
                <a:cs typeface="FreesiaUPC" pitchFamily="34" charset="-34"/>
              </a:rPr>
              <a:t>Browsers display headings as bold text on a web page with space above and below, similar to paragraphs.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Insert a Heading</a:t>
            </a:r>
          </a:p>
        </p:txBody>
      </p:sp>
      <p:pic>
        <p:nvPicPr>
          <p:cNvPr id="64515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775" y="2024063"/>
            <a:ext cx="8153400" cy="364807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Insert a Heading</a:t>
            </a:r>
          </a:p>
        </p:txBody>
      </p:sp>
      <p:pic>
        <p:nvPicPr>
          <p:cNvPr id="65539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9325" y="1676400"/>
            <a:ext cx="7280275" cy="4876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Add a Block Quote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You can use block quotes to set off a passage of text from the rest of the document.</a:t>
            </a:r>
          </a:p>
          <a:p>
            <a:r>
              <a:rPr lang="en-US" smtClean="0">
                <a:cs typeface="FreesiaUPC" pitchFamily="34" charset="-34"/>
              </a:rPr>
              <a:t>The &lt;blockquote&gt; tag typically used with quoted text of excerpts from other sources.</a:t>
            </a:r>
          </a:p>
        </p:txBody>
      </p:sp>
      <p:pic>
        <p:nvPicPr>
          <p:cNvPr id="665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71838"/>
            <a:ext cx="7208838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Add a Block Quote</a:t>
            </a:r>
          </a:p>
        </p:txBody>
      </p:sp>
      <p:pic>
        <p:nvPicPr>
          <p:cNvPr id="67587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00200"/>
            <a:ext cx="7550150" cy="5054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Add a Block Quote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You can mark text within a passage as quoted using the &lt;q&gt; and &lt;/q&gt; tags.</a:t>
            </a:r>
          </a:p>
        </p:txBody>
      </p:sp>
      <p:pic>
        <p:nvPicPr>
          <p:cNvPr id="686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14600"/>
            <a:ext cx="85344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Browser Support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HTML5 is not yet an official standard, and no browsers have full HTML5 support.</a:t>
            </a:r>
          </a:p>
          <a:p>
            <a:r>
              <a:rPr lang="en-US" smtClean="0">
                <a:cs typeface="FreesiaUPC" pitchFamily="34" charset="-34"/>
              </a:rPr>
              <a:t>But all major browsers (Safari, Chrome, Firefox, Opera, Internet Explorer) continue to add new HTML5 features to their latest versions.</a:t>
            </a:r>
          </a:p>
          <a:p>
            <a:endParaRPr lang="en-US" smtClean="0">
              <a:cs typeface="FreesiaUPC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Add a Block Quote</a:t>
            </a:r>
          </a:p>
        </p:txBody>
      </p:sp>
      <p:pic>
        <p:nvPicPr>
          <p:cNvPr id="69635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00200"/>
            <a:ext cx="7239000" cy="4876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Add Small Print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You can add small print to your page by surrounding text with &lt;small&gt; and &lt;/small&gt; tags.</a:t>
            </a:r>
          </a:p>
          <a:p>
            <a:r>
              <a:rPr lang="en-US" smtClean="0">
                <a:cs typeface="FreesiaUPC" pitchFamily="34" charset="-34"/>
              </a:rPr>
              <a:t>Small print typically includes disclaimers, legal restrictions, copyright information, and other subordinate comments.</a:t>
            </a:r>
          </a:p>
          <a:p>
            <a:r>
              <a:rPr lang="en-US" smtClean="0">
                <a:cs typeface="FreesiaUPC" pitchFamily="34" charset="-34"/>
              </a:rPr>
              <a:t>Small print is often put in the footer of a page.</a:t>
            </a:r>
          </a:p>
        </p:txBody>
      </p:sp>
      <p:pic>
        <p:nvPicPr>
          <p:cNvPr id="7066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3962400"/>
            <a:ext cx="81248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Add Small Print</a:t>
            </a:r>
          </a:p>
        </p:txBody>
      </p:sp>
      <p:pic>
        <p:nvPicPr>
          <p:cNvPr id="71683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600200"/>
            <a:ext cx="6934200" cy="511333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Insert a Comment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You can use comments to write notes to yourself within your HTML code.</a:t>
            </a:r>
          </a:p>
          <a:p>
            <a:r>
              <a:rPr lang="en-US" smtClean="0">
                <a:cs typeface="FreesiaUPC" pitchFamily="34" charset="-34"/>
              </a:rPr>
              <a:t>Comments do not appear when a browser display a web page.</a:t>
            </a:r>
          </a:p>
          <a:p>
            <a:r>
              <a:rPr lang="en-US" smtClean="0">
                <a:cs typeface="FreesiaUPC" pitchFamily="34" charset="-34"/>
              </a:rPr>
              <a:t>Comments can also be useful for highlighting important sections of HTML code, such as where the header, footer, or navigation section on a page starts and ends.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Insert a Comment</a:t>
            </a:r>
          </a:p>
        </p:txBody>
      </p:sp>
      <p:pic>
        <p:nvPicPr>
          <p:cNvPr id="73731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775" y="1804988"/>
            <a:ext cx="8153400" cy="408622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Create a Numbered List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You create a numbered list by inserting order list &lt;ol&gt; and &lt;/ol&gt; tags around list item &lt;li&gt; and &lt;/li&gt; tags.</a:t>
            </a:r>
          </a:p>
          <a:p>
            <a:r>
              <a:rPr lang="en-US" smtClean="0">
                <a:cs typeface="FreesiaUPC" pitchFamily="34" charset="-34"/>
              </a:rPr>
              <a:t>You can change the style of the numbers in your list using the type attribute.</a:t>
            </a:r>
          </a:p>
          <a:p>
            <a:r>
              <a:rPr lang="en-US" smtClean="0">
                <a:cs typeface="FreesiaUPC" pitchFamily="34" charset="-34"/>
              </a:rPr>
              <a:t>This enables you to order content using letters or Roman numerals.</a:t>
            </a:r>
          </a:p>
        </p:txBody>
      </p:sp>
      <p:pic>
        <p:nvPicPr>
          <p:cNvPr id="7475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706596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Create a Numbered List</a:t>
            </a:r>
          </a:p>
        </p:txBody>
      </p:sp>
      <p:pic>
        <p:nvPicPr>
          <p:cNvPr id="75779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8300" y="1600200"/>
            <a:ext cx="6102350" cy="4495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Create a Bulleted List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You can add a bulleted list to your document to set a list of items apart from the rest of the page.</a:t>
            </a:r>
          </a:p>
          <a:p>
            <a:r>
              <a:rPr lang="en-US" smtClean="0">
                <a:cs typeface="FreesiaUPC" pitchFamily="34" charset="-34"/>
              </a:rPr>
              <a:t>A bulleted list also called an unordered list.</a:t>
            </a:r>
          </a:p>
          <a:p>
            <a:r>
              <a:rPr lang="en-US" smtClean="0">
                <a:cs typeface="FreesiaUPC" pitchFamily="34" charset="-34"/>
              </a:rPr>
              <a:t>You create a bulleted list by inserting &lt;ul&gt; and &lt;/ul&gt; tags around &lt;li&gt; and &lt;/li&gt; tags.</a:t>
            </a:r>
          </a:p>
          <a:p>
            <a:r>
              <a:rPr lang="en-US" smtClean="0">
                <a:cs typeface="FreesiaUPC" pitchFamily="34" charset="-34"/>
              </a:rPr>
              <a:t>By default in most browsers, bullets appear as solid circles.</a:t>
            </a:r>
          </a:p>
        </p:txBody>
      </p:sp>
      <p:pic>
        <p:nvPicPr>
          <p:cNvPr id="768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4267200"/>
            <a:ext cx="703738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Create a Bulleted List</a:t>
            </a:r>
          </a:p>
        </p:txBody>
      </p:sp>
      <p:pic>
        <p:nvPicPr>
          <p:cNvPr id="77827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6889750" cy="51054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Create a Nested List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You can use a nested list to add a list within a list.</a:t>
            </a:r>
          </a:p>
          <a:p>
            <a:r>
              <a:rPr lang="en-US" smtClean="0">
                <a:cs typeface="FreesiaUPC" pitchFamily="34" charset="-34"/>
              </a:rPr>
              <a:t>Nested lists enable you to display listed text at different levels within the list hierarchy.</a:t>
            </a:r>
          </a:p>
          <a:p>
            <a:r>
              <a:rPr lang="en-US" smtClean="0">
                <a:cs typeface="FreesiaUPC" pitchFamily="34" charset="-34"/>
              </a:rPr>
              <a:t>You can use both numbered and bulleted lists within an existing list.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DOCTYPE Declaration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The DOCTYPE declaration at the beginning of your page specifies that the document is written in HTML.</a:t>
            </a:r>
          </a:p>
          <a:p>
            <a:r>
              <a:rPr lang="en-US" smtClean="0">
                <a:cs typeface="FreesiaUPC" pitchFamily="34" charset="-34"/>
              </a:rPr>
              <a:t>In HTML5, the DOCTYPE declaration is required.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Create a Nested List</a:t>
            </a:r>
          </a:p>
        </p:txBody>
      </p:sp>
      <p:pic>
        <p:nvPicPr>
          <p:cNvPr id="79875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600200"/>
            <a:ext cx="4343400" cy="499903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Create a Nested List</a:t>
            </a:r>
          </a:p>
        </p:txBody>
      </p:sp>
      <p:pic>
        <p:nvPicPr>
          <p:cNvPr id="80899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600200"/>
            <a:ext cx="6737350" cy="497363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Create a Definition List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You can use a definition list in your document to define content in the format of a glossary or dictionary.</a:t>
            </a:r>
          </a:p>
          <a:p>
            <a:r>
              <a:rPr lang="en-US" smtClean="0">
                <a:cs typeface="FreesiaUPC" pitchFamily="34" charset="-34"/>
              </a:rPr>
              <a:t>You use the &lt;dl&gt; tag to delimit your definition list.</a:t>
            </a:r>
          </a:p>
          <a:p>
            <a:r>
              <a:rPr lang="en-US" smtClean="0">
                <a:cs typeface="FreesiaUPC" pitchFamily="34" charset="-34"/>
              </a:rPr>
              <a:t>You use the &lt;dt&gt; tag to define your terms.</a:t>
            </a:r>
          </a:p>
          <a:p>
            <a:r>
              <a:rPr lang="en-US" smtClean="0">
                <a:cs typeface="FreesiaUPC" pitchFamily="34" charset="-34"/>
              </a:rPr>
              <a:t>You use the &lt;dd&gt; tag to add your definitions.</a:t>
            </a:r>
          </a:p>
          <a:p>
            <a:r>
              <a:rPr lang="en-US" smtClean="0">
                <a:cs typeface="FreesiaUPC" pitchFamily="34" charset="-34"/>
              </a:rPr>
              <a:t>When display, definitions are typically indented relative to the terms.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Create a Definition List</a:t>
            </a:r>
          </a:p>
        </p:txBody>
      </p:sp>
      <p:sp>
        <p:nvSpPr>
          <p:cNvPr id="82947" name="Content Placeholder 4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Type &lt;dl&gt; above the text you want to set as definition list.</a:t>
            </a:r>
          </a:p>
          <a:p>
            <a:r>
              <a:rPr lang="en-US" smtClean="0">
                <a:cs typeface="FreesiaUPC" pitchFamily="34" charset="-34"/>
              </a:rPr>
              <a:t>Type &lt;dt&gt; in front of each term and close with &lt;/dt&gt;</a:t>
            </a:r>
          </a:p>
          <a:p>
            <a:r>
              <a:rPr lang="en-US" smtClean="0">
                <a:cs typeface="FreesiaUPC" pitchFamily="34" charset="-34"/>
              </a:rPr>
              <a:t>Type &lt;dd&gt; in front of each definition and close with &lt;/dd&gt;</a:t>
            </a:r>
          </a:p>
          <a:p>
            <a:r>
              <a:rPr lang="en-US" smtClean="0">
                <a:cs typeface="FreesiaUPC" pitchFamily="34" charset="-34"/>
              </a:rPr>
              <a:t>Type &lt;/dl&gt; after the definition list.</a:t>
            </a:r>
          </a:p>
        </p:txBody>
      </p:sp>
      <p:pic>
        <p:nvPicPr>
          <p:cNvPr id="8294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81454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Create a Definition List</a:t>
            </a:r>
          </a:p>
        </p:txBody>
      </p:sp>
      <p:pic>
        <p:nvPicPr>
          <p:cNvPr id="83971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752600"/>
            <a:ext cx="8016875" cy="4572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Define an Abbreviation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You can mark text as being an abbreviation in your content using the &lt;abbr&gt; tag. </a:t>
            </a:r>
          </a:p>
          <a:p>
            <a:r>
              <a:rPr lang="en-US" smtClean="0">
                <a:cs typeface="FreesiaUPC" pitchFamily="34" charset="-34"/>
              </a:rPr>
              <a:t>You can then spell out the abbreviation using a title attribute within the &lt;abbr&gt; tag.</a:t>
            </a:r>
          </a:p>
          <a:p>
            <a:r>
              <a:rPr lang="en-US" smtClean="0">
                <a:cs typeface="FreesiaUPC" pitchFamily="34" charset="-34"/>
              </a:rPr>
              <a:t>In most browsers, positioning your cursor over text defined as an abbreviation shows any associated title text as a popup.</a:t>
            </a:r>
          </a:p>
          <a:p>
            <a:r>
              <a:rPr lang="en-US" smtClean="0">
                <a:cs typeface="FreesiaUPC" pitchFamily="34" charset="-34"/>
              </a:rPr>
              <a:t>Search engines can also read the abbreviation information to better categorize your page.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Define an Abbreviation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Type &lt;abbr&gt; before the text you want.</a:t>
            </a:r>
          </a:p>
          <a:p>
            <a:r>
              <a:rPr lang="en-US" smtClean="0">
                <a:cs typeface="FreesiaUPC" pitchFamily="34" charset="-34"/>
              </a:rPr>
              <a:t>Within &lt;abbr&gt; tag, type title=“…”, replace … with the expansion of the abbreviation.</a:t>
            </a:r>
          </a:p>
          <a:p>
            <a:r>
              <a:rPr lang="en-US" smtClean="0">
                <a:cs typeface="FreesiaUPC" pitchFamily="34" charset="-34"/>
              </a:rPr>
              <a:t>Type &lt;/abbr&gt; after the text.</a:t>
            </a:r>
          </a:p>
        </p:txBody>
      </p:sp>
      <p:pic>
        <p:nvPicPr>
          <p:cNvPr id="8602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8296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Define an Abbreviation</a:t>
            </a:r>
          </a:p>
        </p:txBody>
      </p:sp>
      <p:pic>
        <p:nvPicPr>
          <p:cNvPr id="87043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828800"/>
            <a:ext cx="8066088" cy="4572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Insert Special Characters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You can use HTML code to insert special characters into your web page text.</a:t>
            </a:r>
          </a:p>
          <a:p>
            <a:r>
              <a:rPr lang="en-US" smtClean="0">
                <a:cs typeface="FreesiaUPC" pitchFamily="34" charset="-34"/>
              </a:rPr>
              <a:t>The codes used to insert special characters are called entities.</a:t>
            </a:r>
          </a:p>
          <a:p>
            <a:r>
              <a:rPr lang="en-US" smtClean="0">
                <a:cs typeface="FreesiaUPC" pitchFamily="34" charset="-34"/>
              </a:rPr>
              <a:t>Entities consist of number or name codes preceded by an ampersand and ending with a semicolon, such as &amp;frac12; for the fraction ½ or &amp;para; for a paragraph symbol.</a:t>
            </a:r>
          </a:p>
        </p:txBody>
      </p:sp>
      <p:pic>
        <p:nvPicPr>
          <p:cNvPr id="880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77390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Insert Special Characters</a:t>
            </a:r>
          </a:p>
        </p:txBody>
      </p:sp>
      <p:pic>
        <p:nvPicPr>
          <p:cNvPr id="89091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76400"/>
            <a:ext cx="7918450" cy="4495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HTML Tags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The &lt;html&gt; and &lt;/html&gt; tags at the beginning and end of a text document identify it as HTML code.</a:t>
            </a:r>
          </a:p>
          <a:p>
            <a:r>
              <a:rPr lang="en-US" smtClean="0">
                <a:cs typeface="FreesiaUPC" pitchFamily="34" charset="-34"/>
              </a:rPr>
              <a:t>When a browser encounters these tags, it knows that anything within the two tags defined a web page.</a:t>
            </a:r>
          </a:p>
          <a:p>
            <a:r>
              <a:rPr lang="en-US" smtClean="0">
                <a:cs typeface="FreesiaUPC" pitchFamily="34" charset="-34"/>
              </a:rPr>
              <a:t>In HTML5 these tags are required.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Insert Special Characters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905000"/>
          <a:ext cx="7620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819400"/>
                <a:gridCol w="2133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Special Character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Copyright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&amp;copy;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Registered trademark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&amp;</a:t>
                      </a:r>
                      <a:r>
                        <a:rPr lang="en-US" dirty="0" err="1" smtClean="0"/>
                        <a:t>reg</a:t>
                      </a:r>
                      <a:r>
                        <a:rPr lang="en-US" dirty="0" smtClean="0"/>
                        <a:t>;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Nonbreaking 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&amp;</a:t>
                      </a:r>
                      <a:r>
                        <a:rPr lang="en-US" dirty="0" err="1" smtClean="0"/>
                        <a:t>nbsp</a:t>
                      </a:r>
                      <a:r>
                        <a:rPr lang="en-US" dirty="0" smtClean="0"/>
                        <a:t>;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Quotation mark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&amp;</a:t>
                      </a:r>
                      <a:r>
                        <a:rPr lang="en-US" dirty="0" err="1" smtClean="0"/>
                        <a:t>quot</a:t>
                      </a:r>
                      <a:r>
                        <a:rPr lang="en-US" dirty="0" smtClean="0"/>
                        <a:t>;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Ampersand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&amp;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&amp;amp;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Bullet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&amp;bull;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Multiply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×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&amp;times;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Division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&amp;divide;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Plus-or-minus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&amp;</a:t>
                      </a:r>
                      <a:r>
                        <a:rPr lang="en-US" dirty="0" err="1" smtClean="0"/>
                        <a:t>plusmn</a:t>
                      </a:r>
                      <a:r>
                        <a:rPr lang="en-US" dirty="0" smtClean="0"/>
                        <a:t>;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Document Head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smtClean="0">
                <a:cs typeface="FreesiaUPC" pitchFamily="34" charset="-34"/>
              </a:rPr>
              <a:t>You use the head of an HTML document to add descriptive and accessory information to your web page.</a:t>
            </a:r>
          </a:p>
          <a:p>
            <a:r>
              <a:rPr lang="en-US" smtClean="0">
                <a:cs typeface="FreesiaUPC" pitchFamily="34" charset="-34"/>
              </a:rPr>
              <a:t>The document head tags, &lt;head&gt; and &lt;/head&gt;, immediately follow by the opening &lt;html&gt; tag and are required in HTML5.</a:t>
            </a:r>
          </a:p>
          <a:p>
            <a:r>
              <a:rPr lang="en-US" smtClean="0">
                <a:cs typeface="FreesiaUPC" pitchFamily="34" charset="-34"/>
              </a:rPr>
              <a:t>The document head contains information that does not appear in the browser windows, including title information, metadata, and references to scripts and style sheets.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1323</TotalTime>
  <Words>2801</Words>
  <Application>Microsoft Office PowerPoint</Application>
  <PresentationFormat>On-screen Show (4:3)</PresentationFormat>
  <Paragraphs>303</Paragraphs>
  <Slides>80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Median</vt:lpstr>
      <vt:lpstr>Introduction to HTML5</vt:lpstr>
      <vt:lpstr>What is HTML5 ?</vt:lpstr>
      <vt:lpstr>How Did HTML5 Get Started ?</vt:lpstr>
      <vt:lpstr>How Did HTML5 Get Started ?</vt:lpstr>
      <vt:lpstr>New Features</vt:lpstr>
      <vt:lpstr>Browser Support</vt:lpstr>
      <vt:lpstr>DOCTYPE Declaration</vt:lpstr>
      <vt:lpstr>HTML Tags</vt:lpstr>
      <vt:lpstr>Document Head</vt:lpstr>
      <vt:lpstr>Document Title</vt:lpstr>
      <vt:lpstr>Metadata</vt:lpstr>
      <vt:lpstr>Body</vt:lpstr>
      <vt:lpstr>Semantic Tags</vt:lpstr>
      <vt:lpstr>Start an HTML5 Document</vt:lpstr>
      <vt:lpstr>Start an HTML5 Document</vt:lpstr>
      <vt:lpstr>Start an HTML5 Document</vt:lpstr>
      <vt:lpstr>Start an HTML5 Document</vt:lpstr>
      <vt:lpstr>Start an HTML5 Document</vt:lpstr>
      <vt:lpstr>Start an HTML5 Document</vt:lpstr>
      <vt:lpstr>Start an HTML5 Document</vt:lpstr>
      <vt:lpstr>Start an HTML5 Document</vt:lpstr>
      <vt:lpstr>Start an HTML5 Document</vt:lpstr>
      <vt:lpstr>Start an HTML5 Document</vt:lpstr>
      <vt:lpstr>Start an HTML5 Document</vt:lpstr>
      <vt:lpstr>Add Metadata</vt:lpstr>
      <vt:lpstr>Add Metadata</vt:lpstr>
      <vt:lpstr>Add Metadata</vt:lpstr>
      <vt:lpstr>Add Metadata</vt:lpstr>
      <vt:lpstr>Add Metadata</vt:lpstr>
      <vt:lpstr>Create a New Paragraph</vt:lpstr>
      <vt:lpstr>Create a New Paragraph</vt:lpstr>
      <vt:lpstr>Create a New Paragraph</vt:lpstr>
      <vt:lpstr>Add a Line Break</vt:lpstr>
      <vt:lpstr>Add a Line Break</vt:lpstr>
      <vt:lpstr>Add a Line Break</vt:lpstr>
      <vt:lpstr>Add a Line Break Opportunity</vt:lpstr>
      <vt:lpstr>Add a Line Break Opportunity</vt:lpstr>
      <vt:lpstr>Add a Line Break Opportunity</vt:lpstr>
      <vt:lpstr>Add a Horizontal Rule</vt:lpstr>
      <vt:lpstr>Add a Horizontal Rule</vt:lpstr>
      <vt:lpstr>Add a Horizontal Rule</vt:lpstr>
      <vt:lpstr>Insert a Blank Space</vt:lpstr>
      <vt:lpstr>Insert a Blank Space</vt:lpstr>
      <vt:lpstr>Insert a Blank Space</vt:lpstr>
      <vt:lpstr>Make Text Bold</vt:lpstr>
      <vt:lpstr>Make Text Bold</vt:lpstr>
      <vt:lpstr>Make Text Bold</vt:lpstr>
      <vt:lpstr>Italicize Text</vt:lpstr>
      <vt:lpstr>Italicize Text</vt:lpstr>
      <vt:lpstr>Italicize Text</vt:lpstr>
      <vt:lpstr>Insert Preformatted Text</vt:lpstr>
      <vt:lpstr>Insert Preformatted Text</vt:lpstr>
      <vt:lpstr>Insert Preformatted Text</vt:lpstr>
      <vt:lpstr>Insert a Heading</vt:lpstr>
      <vt:lpstr>Insert a Heading</vt:lpstr>
      <vt:lpstr>Insert a Heading</vt:lpstr>
      <vt:lpstr>Add a Block Quote</vt:lpstr>
      <vt:lpstr>Add a Block Quote</vt:lpstr>
      <vt:lpstr>Add a Block Quote</vt:lpstr>
      <vt:lpstr>Add a Block Quote</vt:lpstr>
      <vt:lpstr>Add Small Print</vt:lpstr>
      <vt:lpstr>Add Small Print</vt:lpstr>
      <vt:lpstr>Insert a Comment</vt:lpstr>
      <vt:lpstr>Insert a Comment</vt:lpstr>
      <vt:lpstr>Create a Numbered List</vt:lpstr>
      <vt:lpstr>Create a Numbered List</vt:lpstr>
      <vt:lpstr>Create a Bulleted List</vt:lpstr>
      <vt:lpstr>Create a Bulleted List</vt:lpstr>
      <vt:lpstr>Create a Nested List</vt:lpstr>
      <vt:lpstr>Create a Nested List</vt:lpstr>
      <vt:lpstr>Create a Nested List</vt:lpstr>
      <vt:lpstr>Create a Definition List</vt:lpstr>
      <vt:lpstr>Create a Definition List</vt:lpstr>
      <vt:lpstr>Create a Definition List</vt:lpstr>
      <vt:lpstr>Define an Abbreviation</vt:lpstr>
      <vt:lpstr>Define an Abbreviation</vt:lpstr>
      <vt:lpstr>Define an Abbreviation</vt:lpstr>
      <vt:lpstr>Insert Special Characters</vt:lpstr>
      <vt:lpstr>Insert Special Characters</vt:lpstr>
      <vt:lpstr>Insert Special Characters</vt:lpstr>
    </vt:vector>
  </TitlesOfParts>
  <Company>sKz Community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Application Development</dc:title>
  <dc:creator>sKzXP</dc:creator>
  <cp:lastModifiedBy>Windows User</cp:lastModifiedBy>
  <cp:revision>149</cp:revision>
  <dcterms:created xsi:type="dcterms:W3CDTF">2011-08-02T15:46:07Z</dcterms:created>
  <dcterms:modified xsi:type="dcterms:W3CDTF">2012-07-15T19:34:23Z</dcterms:modified>
</cp:coreProperties>
</file>